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32"/>
  </p:notesMasterIdLst>
  <p:sldIdLst>
    <p:sldId id="256" r:id="rId2"/>
    <p:sldId id="263" r:id="rId3"/>
    <p:sldId id="288" r:id="rId4"/>
    <p:sldId id="264" r:id="rId5"/>
    <p:sldId id="286" r:id="rId6"/>
    <p:sldId id="285" r:id="rId7"/>
    <p:sldId id="289" r:id="rId8"/>
    <p:sldId id="294" r:id="rId9"/>
    <p:sldId id="275" r:id="rId10"/>
    <p:sldId id="284" r:id="rId11"/>
    <p:sldId id="258" r:id="rId12"/>
    <p:sldId id="301" r:id="rId13"/>
    <p:sldId id="287" r:id="rId14"/>
    <p:sldId id="291" r:id="rId15"/>
    <p:sldId id="292" r:id="rId16"/>
    <p:sldId id="293" r:id="rId17"/>
    <p:sldId id="265" r:id="rId18"/>
    <p:sldId id="268" r:id="rId19"/>
    <p:sldId id="278" r:id="rId20"/>
    <p:sldId id="269" r:id="rId21"/>
    <p:sldId id="280" r:id="rId22"/>
    <p:sldId id="295" r:id="rId23"/>
    <p:sldId id="296" r:id="rId24"/>
    <p:sldId id="297" r:id="rId25"/>
    <p:sldId id="298" r:id="rId26"/>
    <p:sldId id="299" r:id="rId27"/>
    <p:sldId id="303" r:id="rId28"/>
    <p:sldId id="302" r:id="rId29"/>
    <p:sldId id="266" r:id="rId30"/>
    <p:sldId id="267" r:id="rId3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640100"/>
    <a:srgbClr val="660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7865"/>
  </p:normalViewPr>
  <p:slideViewPr>
    <p:cSldViewPr>
      <p:cViewPr varScale="1">
        <p:scale>
          <a:sx n="120" d="100"/>
          <a:sy n="120" d="100"/>
        </p:scale>
        <p:origin x="1160"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37586C-1B09-471B-9E0F-FF5A355A19AD}" type="doc">
      <dgm:prSet loTypeId="urn:microsoft.com/office/officeart/2005/8/layout/vList5" loCatId="list" qsTypeId="urn:microsoft.com/office/officeart/2005/8/quickstyle/simple2" qsCatId="simple" csTypeId="urn:microsoft.com/office/officeart/2005/8/colors/colorful5" csCatId="colorful"/>
      <dgm:spPr/>
      <dgm:t>
        <a:bodyPr/>
        <a:lstStyle/>
        <a:p>
          <a:endParaRPr lang="en-US"/>
        </a:p>
      </dgm:t>
    </dgm:pt>
    <dgm:pt modelId="{76292E89-82E4-474C-8212-14684F2A6306}">
      <dgm:prSet/>
      <dgm:spPr/>
      <dgm:t>
        <a:bodyPr/>
        <a:lstStyle/>
        <a:p>
          <a:r>
            <a:rPr lang="en-US" b="1"/>
            <a:t>Ethics</a:t>
          </a:r>
          <a:endParaRPr lang="en-US"/>
        </a:p>
      </dgm:t>
    </dgm:pt>
    <dgm:pt modelId="{BE748BC9-8BAD-41F7-A541-41905D92F025}" type="parTrans" cxnId="{1C4D4C13-A95E-4995-B972-04F1FF61693C}">
      <dgm:prSet/>
      <dgm:spPr/>
      <dgm:t>
        <a:bodyPr/>
        <a:lstStyle/>
        <a:p>
          <a:endParaRPr lang="en-US"/>
        </a:p>
      </dgm:t>
    </dgm:pt>
    <dgm:pt modelId="{EC17759E-2158-4797-B900-79E2178BD057}" type="sibTrans" cxnId="{1C4D4C13-A95E-4995-B972-04F1FF61693C}">
      <dgm:prSet/>
      <dgm:spPr/>
      <dgm:t>
        <a:bodyPr/>
        <a:lstStyle/>
        <a:p>
          <a:endParaRPr lang="en-US"/>
        </a:p>
      </dgm:t>
    </dgm:pt>
    <dgm:pt modelId="{E6E3F2DD-9B41-4747-8DDE-9A96F296584F}">
      <dgm:prSet/>
      <dgm:spPr/>
      <dgm:t>
        <a:bodyPr/>
        <a:lstStyle/>
        <a:p>
          <a:r>
            <a:rPr lang="en-US" dirty="0"/>
            <a:t>What do "right" and "wrong" mean anyway?</a:t>
          </a:r>
        </a:p>
      </dgm:t>
    </dgm:pt>
    <dgm:pt modelId="{078258A8-ED5A-405D-A968-58C4621DB34E}" type="parTrans" cxnId="{4EBE27FB-FB32-4181-AEF8-4850FF6945B4}">
      <dgm:prSet/>
      <dgm:spPr/>
      <dgm:t>
        <a:bodyPr/>
        <a:lstStyle/>
        <a:p>
          <a:endParaRPr lang="en-US"/>
        </a:p>
      </dgm:t>
    </dgm:pt>
    <dgm:pt modelId="{7BBC0536-07FB-4DD5-89FD-91000FFDC800}" type="sibTrans" cxnId="{4EBE27FB-FB32-4181-AEF8-4850FF6945B4}">
      <dgm:prSet/>
      <dgm:spPr/>
      <dgm:t>
        <a:bodyPr/>
        <a:lstStyle/>
        <a:p>
          <a:endParaRPr lang="en-US"/>
        </a:p>
      </dgm:t>
    </dgm:pt>
    <dgm:pt modelId="{E82245E5-C7D4-4077-A75F-4653F29E619A}">
      <dgm:prSet/>
      <dgm:spPr/>
      <dgm:t>
        <a:bodyPr/>
        <a:lstStyle/>
        <a:p>
          <a:r>
            <a:rPr lang="en-US" b="1" dirty="0"/>
            <a:t>Professional Ethics</a:t>
          </a:r>
          <a:endParaRPr lang="en-US" dirty="0"/>
        </a:p>
      </dgm:t>
    </dgm:pt>
    <dgm:pt modelId="{55FBD170-6A40-4EB7-85CA-A940AADDB73F}" type="parTrans" cxnId="{5630CB9A-BC8D-42CF-BFA5-0307F3E77C5E}">
      <dgm:prSet/>
      <dgm:spPr/>
      <dgm:t>
        <a:bodyPr/>
        <a:lstStyle/>
        <a:p>
          <a:endParaRPr lang="en-US"/>
        </a:p>
      </dgm:t>
    </dgm:pt>
    <dgm:pt modelId="{12866DF3-A1F1-4B57-94DD-9AB00868FA3C}" type="sibTrans" cxnId="{5630CB9A-BC8D-42CF-BFA5-0307F3E77C5E}">
      <dgm:prSet/>
      <dgm:spPr/>
      <dgm:t>
        <a:bodyPr/>
        <a:lstStyle/>
        <a:p>
          <a:endParaRPr lang="en-US"/>
        </a:p>
      </dgm:t>
    </dgm:pt>
    <dgm:pt modelId="{1257E64F-22E5-4F8F-891A-E971580D4549}">
      <dgm:prSet/>
      <dgm:spPr/>
      <dgm:t>
        <a:bodyPr/>
        <a:lstStyle/>
        <a:p>
          <a:r>
            <a:rPr lang="en-US" dirty="0"/>
            <a:t>What special responsibilities do we have as computing professionals?</a:t>
          </a:r>
        </a:p>
      </dgm:t>
    </dgm:pt>
    <dgm:pt modelId="{720A0B04-7570-4C62-9592-44270771F805}" type="parTrans" cxnId="{3B17368E-21CA-4C17-AC08-272658F299C1}">
      <dgm:prSet/>
      <dgm:spPr/>
      <dgm:t>
        <a:bodyPr/>
        <a:lstStyle/>
        <a:p>
          <a:endParaRPr lang="en-US"/>
        </a:p>
      </dgm:t>
    </dgm:pt>
    <dgm:pt modelId="{2D230043-4F3B-42D4-A8BE-F5818181EAA6}" type="sibTrans" cxnId="{3B17368E-21CA-4C17-AC08-272658F299C1}">
      <dgm:prSet/>
      <dgm:spPr/>
      <dgm:t>
        <a:bodyPr/>
        <a:lstStyle/>
        <a:p>
          <a:endParaRPr lang="en-US"/>
        </a:p>
      </dgm:t>
    </dgm:pt>
    <dgm:pt modelId="{DFFD3DCE-EF15-4A95-B8C7-6C3A054A788D}">
      <dgm:prSet/>
      <dgm:spPr/>
      <dgm:t>
        <a:bodyPr/>
        <a:lstStyle/>
        <a:p>
          <a:r>
            <a:rPr lang="en-US" b="1"/>
            <a:t>Computing and Society</a:t>
          </a:r>
          <a:endParaRPr lang="en-US"/>
        </a:p>
      </dgm:t>
    </dgm:pt>
    <dgm:pt modelId="{01003260-3A35-4274-9660-80CA8BCDAE9C}" type="parTrans" cxnId="{26CBE58D-069A-4400-A130-43B3AD74B814}">
      <dgm:prSet/>
      <dgm:spPr/>
      <dgm:t>
        <a:bodyPr/>
        <a:lstStyle/>
        <a:p>
          <a:endParaRPr lang="en-US"/>
        </a:p>
      </dgm:t>
    </dgm:pt>
    <dgm:pt modelId="{8356F3A8-9921-42A7-BA7C-0D8C95D5B935}" type="sibTrans" cxnId="{26CBE58D-069A-4400-A130-43B3AD74B814}">
      <dgm:prSet/>
      <dgm:spPr/>
      <dgm:t>
        <a:bodyPr/>
        <a:lstStyle/>
        <a:p>
          <a:endParaRPr lang="en-US"/>
        </a:p>
      </dgm:t>
    </dgm:pt>
    <dgm:pt modelId="{131B315E-7827-4DBF-81D1-D1ACC6E02654}">
      <dgm:prSet/>
      <dgm:spPr/>
      <dgm:t>
        <a:bodyPr/>
        <a:lstStyle/>
        <a:p>
          <a:r>
            <a:rPr lang="en-US"/>
            <a:t>In what ways does computer technology impact society?</a:t>
          </a:r>
        </a:p>
      </dgm:t>
    </dgm:pt>
    <dgm:pt modelId="{14C46AA4-A036-4B56-87CD-B3D55890F981}" type="parTrans" cxnId="{F6FA2594-4A86-4FB6-AE0A-94FB6F61D08A}">
      <dgm:prSet/>
      <dgm:spPr/>
      <dgm:t>
        <a:bodyPr/>
        <a:lstStyle/>
        <a:p>
          <a:endParaRPr lang="en-US"/>
        </a:p>
      </dgm:t>
    </dgm:pt>
    <dgm:pt modelId="{B1F5C2A7-762A-4A18-AC43-E8D203F2E683}" type="sibTrans" cxnId="{F6FA2594-4A86-4FB6-AE0A-94FB6F61D08A}">
      <dgm:prSet/>
      <dgm:spPr/>
      <dgm:t>
        <a:bodyPr/>
        <a:lstStyle/>
        <a:p>
          <a:endParaRPr lang="en-US"/>
        </a:p>
      </dgm:t>
    </dgm:pt>
    <dgm:pt modelId="{C981CB06-A0A4-48AC-A1B6-6D023B16CDDB}">
      <dgm:prSet/>
      <dgm:spPr/>
      <dgm:t>
        <a:bodyPr/>
        <a:lstStyle/>
        <a:p>
          <a:r>
            <a:rPr lang="en-US" b="1" dirty="0"/>
            <a:t>Argumentation</a:t>
          </a:r>
          <a:endParaRPr lang="en-US" dirty="0"/>
        </a:p>
      </dgm:t>
    </dgm:pt>
    <dgm:pt modelId="{F6710BC6-881E-441A-B4DC-83CBA35D980C}" type="parTrans" cxnId="{1D35AF22-A99F-43DF-A2FF-60F1E79800A8}">
      <dgm:prSet/>
      <dgm:spPr/>
      <dgm:t>
        <a:bodyPr/>
        <a:lstStyle/>
        <a:p>
          <a:endParaRPr lang="en-US"/>
        </a:p>
      </dgm:t>
    </dgm:pt>
    <dgm:pt modelId="{E1EE5078-B68D-405E-B530-C277234CE00E}" type="sibTrans" cxnId="{1D35AF22-A99F-43DF-A2FF-60F1E79800A8}">
      <dgm:prSet/>
      <dgm:spPr/>
      <dgm:t>
        <a:bodyPr/>
        <a:lstStyle/>
        <a:p>
          <a:endParaRPr lang="en-US"/>
        </a:p>
      </dgm:t>
    </dgm:pt>
    <dgm:pt modelId="{B7C95F4A-96D2-49A3-9F70-494AC54F0217}">
      <dgm:prSet/>
      <dgm:spPr/>
      <dgm:t>
        <a:bodyPr/>
        <a:lstStyle/>
        <a:p>
          <a:r>
            <a:rPr lang="en-US"/>
            <a:t>How do you construct a well-reasoned argument? </a:t>
          </a:r>
        </a:p>
      </dgm:t>
    </dgm:pt>
    <dgm:pt modelId="{226151B4-EA63-483E-A43C-409DB8017CE4}" type="parTrans" cxnId="{88DC227C-92E1-4D9E-AAEF-9D132185AE04}">
      <dgm:prSet/>
      <dgm:spPr/>
      <dgm:t>
        <a:bodyPr/>
        <a:lstStyle/>
        <a:p>
          <a:endParaRPr lang="en-US"/>
        </a:p>
      </dgm:t>
    </dgm:pt>
    <dgm:pt modelId="{D2C659D1-03D7-4BED-9D47-5901E0757A0B}" type="sibTrans" cxnId="{88DC227C-92E1-4D9E-AAEF-9D132185AE04}">
      <dgm:prSet/>
      <dgm:spPr/>
      <dgm:t>
        <a:bodyPr/>
        <a:lstStyle/>
        <a:p>
          <a:endParaRPr lang="en-US"/>
        </a:p>
      </dgm:t>
    </dgm:pt>
    <dgm:pt modelId="{4D0D2565-D547-2047-A04B-E1CD65C166BF}" type="pres">
      <dgm:prSet presAssocID="{BC37586C-1B09-471B-9E0F-FF5A355A19AD}" presName="Name0" presStyleCnt="0">
        <dgm:presLayoutVars>
          <dgm:dir/>
          <dgm:animLvl val="lvl"/>
          <dgm:resizeHandles val="exact"/>
        </dgm:presLayoutVars>
      </dgm:prSet>
      <dgm:spPr/>
    </dgm:pt>
    <dgm:pt modelId="{DAE755DF-A689-ED46-97D5-344A3CC953C5}" type="pres">
      <dgm:prSet presAssocID="{76292E89-82E4-474C-8212-14684F2A6306}" presName="linNode" presStyleCnt="0"/>
      <dgm:spPr/>
    </dgm:pt>
    <dgm:pt modelId="{75B40514-6771-4448-AEF5-AA05E38CD225}" type="pres">
      <dgm:prSet presAssocID="{76292E89-82E4-474C-8212-14684F2A6306}" presName="parentText" presStyleLbl="node1" presStyleIdx="0" presStyleCnt="4">
        <dgm:presLayoutVars>
          <dgm:chMax val="1"/>
          <dgm:bulletEnabled val="1"/>
        </dgm:presLayoutVars>
      </dgm:prSet>
      <dgm:spPr/>
    </dgm:pt>
    <dgm:pt modelId="{CC8B3BD8-D0FF-6042-8E10-AB6D6BADC867}" type="pres">
      <dgm:prSet presAssocID="{76292E89-82E4-474C-8212-14684F2A6306}" presName="descendantText" presStyleLbl="alignAccFollowNode1" presStyleIdx="0" presStyleCnt="4">
        <dgm:presLayoutVars>
          <dgm:bulletEnabled val="1"/>
        </dgm:presLayoutVars>
      </dgm:prSet>
      <dgm:spPr/>
    </dgm:pt>
    <dgm:pt modelId="{F6AFB673-F200-1245-B505-B8A99016A829}" type="pres">
      <dgm:prSet presAssocID="{EC17759E-2158-4797-B900-79E2178BD057}" presName="sp" presStyleCnt="0"/>
      <dgm:spPr/>
    </dgm:pt>
    <dgm:pt modelId="{02AC1992-2052-1447-94CC-641EBA059511}" type="pres">
      <dgm:prSet presAssocID="{E82245E5-C7D4-4077-A75F-4653F29E619A}" presName="linNode" presStyleCnt="0"/>
      <dgm:spPr/>
    </dgm:pt>
    <dgm:pt modelId="{289FE496-47FC-5A46-AF4E-3B8238BD5398}" type="pres">
      <dgm:prSet presAssocID="{E82245E5-C7D4-4077-A75F-4653F29E619A}" presName="parentText" presStyleLbl="node1" presStyleIdx="1" presStyleCnt="4">
        <dgm:presLayoutVars>
          <dgm:chMax val="1"/>
          <dgm:bulletEnabled val="1"/>
        </dgm:presLayoutVars>
      </dgm:prSet>
      <dgm:spPr/>
    </dgm:pt>
    <dgm:pt modelId="{DFFEAD80-E201-004F-AED8-51D7A08369A5}" type="pres">
      <dgm:prSet presAssocID="{E82245E5-C7D4-4077-A75F-4653F29E619A}" presName="descendantText" presStyleLbl="alignAccFollowNode1" presStyleIdx="1" presStyleCnt="4">
        <dgm:presLayoutVars>
          <dgm:bulletEnabled val="1"/>
        </dgm:presLayoutVars>
      </dgm:prSet>
      <dgm:spPr/>
    </dgm:pt>
    <dgm:pt modelId="{746BB175-3668-CB46-8D22-1347FA662D3D}" type="pres">
      <dgm:prSet presAssocID="{12866DF3-A1F1-4B57-94DD-9AB00868FA3C}" presName="sp" presStyleCnt="0"/>
      <dgm:spPr/>
    </dgm:pt>
    <dgm:pt modelId="{9F4E6123-8BDD-BD4B-AEAD-12A41D849DD8}" type="pres">
      <dgm:prSet presAssocID="{DFFD3DCE-EF15-4A95-B8C7-6C3A054A788D}" presName="linNode" presStyleCnt="0"/>
      <dgm:spPr/>
    </dgm:pt>
    <dgm:pt modelId="{108372E9-676E-5540-B65E-FE98BBE16FB4}" type="pres">
      <dgm:prSet presAssocID="{DFFD3DCE-EF15-4A95-B8C7-6C3A054A788D}" presName="parentText" presStyleLbl="node1" presStyleIdx="2" presStyleCnt="4">
        <dgm:presLayoutVars>
          <dgm:chMax val="1"/>
          <dgm:bulletEnabled val="1"/>
        </dgm:presLayoutVars>
      </dgm:prSet>
      <dgm:spPr/>
    </dgm:pt>
    <dgm:pt modelId="{422C751D-9A3B-7542-B581-A52CB5142CAE}" type="pres">
      <dgm:prSet presAssocID="{DFFD3DCE-EF15-4A95-B8C7-6C3A054A788D}" presName="descendantText" presStyleLbl="alignAccFollowNode1" presStyleIdx="2" presStyleCnt="4">
        <dgm:presLayoutVars>
          <dgm:bulletEnabled val="1"/>
        </dgm:presLayoutVars>
      </dgm:prSet>
      <dgm:spPr/>
    </dgm:pt>
    <dgm:pt modelId="{3B8752D1-3600-0E45-8DEC-918FAA538940}" type="pres">
      <dgm:prSet presAssocID="{8356F3A8-9921-42A7-BA7C-0D8C95D5B935}" presName="sp" presStyleCnt="0"/>
      <dgm:spPr/>
    </dgm:pt>
    <dgm:pt modelId="{6643D980-09A2-AA42-881D-02E3A87D0826}" type="pres">
      <dgm:prSet presAssocID="{C981CB06-A0A4-48AC-A1B6-6D023B16CDDB}" presName="linNode" presStyleCnt="0"/>
      <dgm:spPr/>
    </dgm:pt>
    <dgm:pt modelId="{A6F92325-5FEF-B54C-90E8-73E656C63ADB}" type="pres">
      <dgm:prSet presAssocID="{C981CB06-A0A4-48AC-A1B6-6D023B16CDDB}" presName="parentText" presStyleLbl="node1" presStyleIdx="3" presStyleCnt="4">
        <dgm:presLayoutVars>
          <dgm:chMax val="1"/>
          <dgm:bulletEnabled val="1"/>
        </dgm:presLayoutVars>
      </dgm:prSet>
      <dgm:spPr/>
    </dgm:pt>
    <dgm:pt modelId="{76F3CAD9-2F27-684F-96BB-60B6B243F46E}" type="pres">
      <dgm:prSet presAssocID="{C981CB06-A0A4-48AC-A1B6-6D023B16CDDB}" presName="descendantText" presStyleLbl="alignAccFollowNode1" presStyleIdx="3" presStyleCnt="4">
        <dgm:presLayoutVars>
          <dgm:bulletEnabled val="1"/>
        </dgm:presLayoutVars>
      </dgm:prSet>
      <dgm:spPr/>
    </dgm:pt>
  </dgm:ptLst>
  <dgm:cxnLst>
    <dgm:cxn modelId="{1C4D4C13-A95E-4995-B972-04F1FF61693C}" srcId="{BC37586C-1B09-471B-9E0F-FF5A355A19AD}" destId="{76292E89-82E4-474C-8212-14684F2A6306}" srcOrd="0" destOrd="0" parTransId="{BE748BC9-8BAD-41F7-A541-41905D92F025}" sibTransId="{EC17759E-2158-4797-B900-79E2178BD057}"/>
    <dgm:cxn modelId="{1D35AF22-A99F-43DF-A2FF-60F1E79800A8}" srcId="{BC37586C-1B09-471B-9E0F-FF5A355A19AD}" destId="{C981CB06-A0A4-48AC-A1B6-6D023B16CDDB}" srcOrd="3" destOrd="0" parTransId="{F6710BC6-881E-441A-B4DC-83CBA35D980C}" sibTransId="{E1EE5078-B68D-405E-B530-C277234CE00E}"/>
    <dgm:cxn modelId="{98D36544-3F86-0B40-B822-5821E3410090}" type="presOf" srcId="{B7C95F4A-96D2-49A3-9F70-494AC54F0217}" destId="{76F3CAD9-2F27-684F-96BB-60B6B243F46E}" srcOrd="0" destOrd="0" presId="urn:microsoft.com/office/officeart/2005/8/layout/vList5"/>
    <dgm:cxn modelId="{3257E660-FEC4-F848-AFDA-97DE571935BC}" type="presOf" srcId="{DFFD3DCE-EF15-4A95-B8C7-6C3A054A788D}" destId="{108372E9-676E-5540-B65E-FE98BBE16FB4}" srcOrd="0" destOrd="0" presId="urn:microsoft.com/office/officeart/2005/8/layout/vList5"/>
    <dgm:cxn modelId="{88DC227C-92E1-4D9E-AAEF-9D132185AE04}" srcId="{C981CB06-A0A4-48AC-A1B6-6D023B16CDDB}" destId="{B7C95F4A-96D2-49A3-9F70-494AC54F0217}" srcOrd="0" destOrd="0" parTransId="{226151B4-EA63-483E-A43C-409DB8017CE4}" sibTransId="{D2C659D1-03D7-4BED-9D47-5901E0757A0B}"/>
    <dgm:cxn modelId="{26CBE58D-069A-4400-A130-43B3AD74B814}" srcId="{BC37586C-1B09-471B-9E0F-FF5A355A19AD}" destId="{DFFD3DCE-EF15-4A95-B8C7-6C3A054A788D}" srcOrd="2" destOrd="0" parTransId="{01003260-3A35-4274-9660-80CA8BCDAE9C}" sibTransId="{8356F3A8-9921-42A7-BA7C-0D8C95D5B935}"/>
    <dgm:cxn modelId="{3B17368E-21CA-4C17-AC08-272658F299C1}" srcId="{E82245E5-C7D4-4077-A75F-4653F29E619A}" destId="{1257E64F-22E5-4F8F-891A-E971580D4549}" srcOrd="0" destOrd="0" parTransId="{720A0B04-7570-4C62-9592-44270771F805}" sibTransId="{2D230043-4F3B-42D4-A8BE-F5818181EAA6}"/>
    <dgm:cxn modelId="{EB2B058F-6170-E046-A655-5B88E5010D8D}" type="presOf" srcId="{BC37586C-1B09-471B-9E0F-FF5A355A19AD}" destId="{4D0D2565-D547-2047-A04B-E1CD65C166BF}" srcOrd="0" destOrd="0" presId="urn:microsoft.com/office/officeart/2005/8/layout/vList5"/>
    <dgm:cxn modelId="{F6FA2594-4A86-4FB6-AE0A-94FB6F61D08A}" srcId="{DFFD3DCE-EF15-4A95-B8C7-6C3A054A788D}" destId="{131B315E-7827-4DBF-81D1-D1ACC6E02654}" srcOrd="0" destOrd="0" parTransId="{14C46AA4-A036-4B56-87CD-B3D55890F981}" sibTransId="{B1F5C2A7-762A-4A18-AC43-E8D203F2E683}"/>
    <dgm:cxn modelId="{5630CB9A-BC8D-42CF-BFA5-0307F3E77C5E}" srcId="{BC37586C-1B09-471B-9E0F-FF5A355A19AD}" destId="{E82245E5-C7D4-4077-A75F-4653F29E619A}" srcOrd="1" destOrd="0" parTransId="{55FBD170-6A40-4EB7-85CA-A940AADDB73F}" sibTransId="{12866DF3-A1F1-4B57-94DD-9AB00868FA3C}"/>
    <dgm:cxn modelId="{79B391A6-8124-F746-B8AF-BA6D7A38FE8C}" type="presOf" srcId="{C981CB06-A0A4-48AC-A1B6-6D023B16CDDB}" destId="{A6F92325-5FEF-B54C-90E8-73E656C63ADB}" srcOrd="0" destOrd="0" presId="urn:microsoft.com/office/officeart/2005/8/layout/vList5"/>
    <dgm:cxn modelId="{D6C4A2A9-602F-8F4E-86EF-408BD15378E1}" type="presOf" srcId="{131B315E-7827-4DBF-81D1-D1ACC6E02654}" destId="{422C751D-9A3B-7542-B581-A52CB5142CAE}" srcOrd="0" destOrd="0" presId="urn:microsoft.com/office/officeart/2005/8/layout/vList5"/>
    <dgm:cxn modelId="{2BA7AAD7-F87C-AD41-ACD0-415ACDA84E20}" type="presOf" srcId="{1257E64F-22E5-4F8F-891A-E971580D4549}" destId="{DFFEAD80-E201-004F-AED8-51D7A08369A5}" srcOrd="0" destOrd="0" presId="urn:microsoft.com/office/officeart/2005/8/layout/vList5"/>
    <dgm:cxn modelId="{BAF7F2E1-F1F9-D54F-9701-B18323FE4250}" type="presOf" srcId="{E82245E5-C7D4-4077-A75F-4653F29E619A}" destId="{289FE496-47FC-5A46-AF4E-3B8238BD5398}" srcOrd="0" destOrd="0" presId="urn:microsoft.com/office/officeart/2005/8/layout/vList5"/>
    <dgm:cxn modelId="{757BDBEA-32B7-1749-A589-D95C63C799AD}" type="presOf" srcId="{76292E89-82E4-474C-8212-14684F2A6306}" destId="{75B40514-6771-4448-AEF5-AA05E38CD225}" srcOrd="0" destOrd="0" presId="urn:microsoft.com/office/officeart/2005/8/layout/vList5"/>
    <dgm:cxn modelId="{98FCBFF8-469C-E640-A589-AA6B407AC5DA}" type="presOf" srcId="{E6E3F2DD-9B41-4747-8DDE-9A96F296584F}" destId="{CC8B3BD8-D0FF-6042-8E10-AB6D6BADC867}" srcOrd="0" destOrd="0" presId="urn:microsoft.com/office/officeart/2005/8/layout/vList5"/>
    <dgm:cxn modelId="{4EBE27FB-FB32-4181-AEF8-4850FF6945B4}" srcId="{76292E89-82E4-474C-8212-14684F2A6306}" destId="{E6E3F2DD-9B41-4747-8DDE-9A96F296584F}" srcOrd="0" destOrd="0" parTransId="{078258A8-ED5A-405D-A968-58C4621DB34E}" sibTransId="{7BBC0536-07FB-4DD5-89FD-91000FFDC800}"/>
    <dgm:cxn modelId="{E8C18D1C-5191-3449-8097-784D5F1DB5AC}" type="presParOf" srcId="{4D0D2565-D547-2047-A04B-E1CD65C166BF}" destId="{DAE755DF-A689-ED46-97D5-344A3CC953C5}" srcOrd="0" destOrd="0" presId="urn:microsoft.com/office/officeart/2005/8/layout/vList5"/>
    <dgm:cxn modelId="{69651BCA-75A1-D24A-9D3D-8FE374B2455E}" type="presParOf" srcId="{DAE755DF-A689-ED46-97D5-344A3CC953C5}" destId="{75B40514-6771-4448-AEF5-AA05E38CD225}" srcOrd="0" destOrd="0" presId="urn:microsoft.com/office/officeart/2005/8/layout/vList5"/>
    <dgm:cxn modelId="{6B80933A-E6C3-9845-B30E-D8F1B4345862}" type="presParOf" srcId="{DAE755DF-A689-ED46-97D5-344A3CC953C5}" destId="{CC8B3BD8-D0FF-6042-8E10-AB6D6BADC867}" srcOrd="1" destOrd="0" presId="urn:microsoft.com/office/officeart/2005/8/layout/vList5"/>
    <dgm:cxn modelId="{8F54590B-F7F0-FF4E-BD93-904ABC27DCDA}" type="presParOf" srcId="{4D0D2565-D547-2047-A04B-E1CD65C166BF}" destId="{F6AFB673-F200-1245-B505-B8A99016A829}" srcOrd="1" destOrd="0" presId="urn:microsoft.com/office/officeart/2005/8/layout/vList5"/>
    <dgm:cxn modelId="{C68AC41E-9B53-4C4C-AD26-5D3AFC258BD2}" type="presParOf" srcId="{4D0D2565-D547-2047-A04B-E1CD65C166BF}" destId="{02AC1992-2052-1447-94CC-641EBA059511}" srcOrd="2" destOrd="0" presId="urn:microsoft.com/office/officeart/2005/8/layout/vList5"/>
    <dgm:cxn modelId="{D6F89B12-4BEF-D84D-A2D9-F6335EAF2A53}" type="presParOf" srcId="{02AC1992-2052-1447-94CC-641EBA059511}" destId="{289FE496-47FC-5A46-AF4E-3B8238BD5398}" srcOrd="0" destOrd="0" presId="urn:microsoft.com/office/officeart/2005/8/layout/vList5"/>
    <dgm:cxn modelId="{BED47DF9-C995-CB45-9F0E-E42CC09CD70B}" type="presParOf" srcId="{02AC1992-2052-1447-94CC-641EBA059511}" destId="{DFFEAD80-E201-004F-AED8-51D7A08369A5}" srcOrd="1" destOrd="0" presId="urn:microsoft.com/office/officeart/2005/8/layout/vList5"/>
    <dgm:cxn modelId="{5CF8DCE2-0CB4-8E44-8CF5-A12982A39F56}" type="presParOf" srcId="{4D0D2565-D547-2047-A04B-E1CD65C166BF}" destId="{746BB175-3668-CB46-8D22-1347FA662D3D}" srcOrd="3" destOrd="0" presId="urn:microsoft.com/office/officeart/2005/8/layout/vList5"/>
    <dgm:cxn modelId="{4AD81509-A35B-9549-B300-D4199922F144}" type="presParOf" srcId="{4D0D2565-D547-2047-A04B-E1CD65C166BF}" destId="{9F4E6123-8BDD-BD4B-AEAD-12A41D849DD8}" srcOrd="4" destOrd="0" presId="urn:microsoft.com/office/officeart/2005/8/layout/vList5"/>
    <dgm:cxn modelId="{DFC2E978-3620-F648-9E5F-DF9FB9902C60}" type="presParOf" srcId="{9F4E6123-8BDD-BD4B-AEAD-12A41D849DD8}" destId="{108372E9-676E-5540-B65E-FE98BBE16FB4}" srcOrd="0" destOrd="0" presId="urn:microsoft.com/office/officeart/2005/8/layout/vList5"/>
    <dgm:cxn modelId="{CB1D50EA-C037-B149-A215-CD11F5FDCC59}" type="presParOf" srcId="{9F4E6123-8BDD-BD4B-AEAD-12A41D849DD8}" destId="{422C751D-9A3B-7542-B581-A52CB5142CAE}" srcOrd="1" destOrd="0" presId="urn:microsoft.com/office/officeart/2005/8/layout/vList5"/>
    <dgm:cxn modelId="{0224BC2A-CEC4-6847-92E1-CD53CF9AEB5F}" type="presParOf" srcId="{4D0D2565-D547-2047-A04B-E1CD65C166BF}" destId="{3B8752D1-3600-0E45-8DEC-918FAA538940}" srcOrd="5" destOrd="0" presId="urn:microsoft.com/office/officeart/2005/8/layout/vList5"/>
    <dgm:cxn modelId="{370D53D5-951A-564F-9D9C-BCB230974909}" type="presParOf" srcId="{4D0D2565-D547-2047-A04B-E1CD65C166BF}" destId="{6643D980-09A2-AA42-881D-02E3A87D0826}" srcOrd="6" destOrd="0" presId="urn:microsoft.com/office/officeart/2005/8/layout/vList5"/>
    <dgm:cxn modelId="{9C02B140-495A-1E48-A394-E395A72BBE1E}" type="presParOf" srcId="{6643D980-09A2-AA42-881D-02E3A87D0826}" destId="{A6F92325-5FEF-B54C-90E8-73E656C63ADB}" srcOrd="0" destOrd="0" presId="urn:microsoft.com/office/officeart/2005/8/layout/vList5"/>
    <dgm:cxn modelId="{01044165-AA6D-194E-8DD9-18A33EF65BAE}" type="presParOf" srcId="{6643D980-09A2-AA42-881D-02E3A87D0826}" destId="{76F3CAD9-2F27-684F-96BB-60B6B243F46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B3BD8-D0FF-6042-8E10-AB6D6BADC867}">
      <dsp:nvSpPr>
        <dsp:cNvPr id="0" name=""/>
        <dsp:cNvSpPr/>
      </dsp:nvSpPr>
      <dsp:spPr>
        <a:xfrm rot="5400000">
          <a:off x="2132479" y="-629715"/>
          <a:ext cx="952841" cy="2455435"/>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do "right" and "wrong" mean anyway?</a:t>
          </a:r>
        </a:p>
      </dsp:txBody>
      <dsp:txXfrm rot="-5400000">
        <a:off x="1381182" y="168096"/>
        <a:ext cx="2408921" cy="859813"/>
      </dsp:txXfrm>
    </dsp:sp>
    <dsp:sp modelId="{75B40514-6771-4448-AEF5-AA05E38CD225}">
      <dsp:nvSpPr>
        <dsp:cNvPr id="0" name=""/>
        <dsp:cNvSpPr/>
      </dsp:nvSpPr>
      <dsp:spPr>
        <a:xfrm>
          <a:off x="0" y="2476"/>
          <a:ext cx="1381182" cy="1191051"/>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t>Ethics</a:t>
          </a:r>
          <a:endParaRPr lang="en-US" sz="1400" kern="1200"/>
        </a:p>
      </dsp:txBody>
      <dsp:txXfrm>
        <a:off x="58142" y="60618"/>
        <a:ext cx="1264898" cy="1074767"/>
      </dsp:txXfrm>
    </dsp:sp>
    <dsp:sp modelId="{DFFEAD80-E201-004F-AED8-51D7A08369A5}">
      <dsp:nvSpPr>
        <dsp:cNvPr id="0" name=""/>
        <dsp:cNvSpPr/>
      </dsp:nvSpPr>
      <dsp:spPr>
        <a:xfrm rot="5400000">
          <a:off x="2132479" y="620888"/>
          <a:ext cx="952841" cy="2455435"/>
        </a:xfrm>
        <a:prstGeom prst="round2Same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What special responsibilities do we have as computing professionals?</a:t>
          </a:r>
        </a:p>
      </dsp:txBody>
      <dsp:txXfrm rot="-5400000">
        <a:off x="1381182" y="1418699"/>
        <a:ext cx="2408921" cy="859813"/>
      </dsp:txXfrm>
    </dsp:sp>
    <dsp:sp modelId="{289FE496-47FC-5A46-AF4E-3B8238BD5398}">
      <dsp:nvSpPr>
        <dsp:cNvPr id="0" name=""/>
        <dsp:cNvSpPr/>
      </dsp:nvSpPr>
      <dsp:spPr>
        <a:xfrm>
          <a:off x="0" y="1253080"/>
          <a:ext cx="1381182" cy="1191051"/>
        </a:xfrm>
        <a:prstGeom prst="round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Professional Ethics</a:t>
          </a:r>
          <a:endParaRPr lang="en-US" sz="1400" kern="1200" dirty="0"/>
        </a:p>
      </dsp:txBody>
      <dsp:txXfrm>
        <a:off x="58142" y="1311222"/>
        <a:ext cx="1264898" cy="1074767"/>
      </dsp:txXfrm>
    </dsp:sp>
    <dsp:sp modelId="{422C751D-9A3B-7542-B581-A52CB5142CAE}">
      <dsp:nvSpPr>
        <dsp:cNvPr id="0" name=""/>
        <dsp:cNvSpPr/>
      </dsp:nvSpPr>
      <dsp:spPr>
        <a:xfrm rot="5400000">
          <a:off x="2132479" y="1871493"/>
          <a:ext cx="952841" cy="2455435"/>
        </a:xfrm>
        <a:prstGeom prst="round2Same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In what ways does computer technology impact society?</a:t>
          </a:r>
        </a:p>
      </dsp:txBody>
      <dsp:txXfrm rot="-5400000">
        <a:off x="1381182" y="2669304"/>
        <a:ext cx="2408921" cy="859813"/>
      </dsp:txXfrm>
    </dsp:sp>
    <dsp:sp modelId="{108372E9-676E-5540-B65E-FE98BBE16FB4}">
      <dsp:nvSpPr>
        <dsp:cNvPr id="0" name=""/>
        <dsp:cNvSpPr/>
      </dsp:nvSpPr>
      <dsp:spPr>
        <a:xfrm>
          <a:off x="0" y="2503685"/>
          <a:ext cx="1381182" cy="1191051"/>
        </a:xfrm>
        <a:prstGeom prst="round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t>Computing and Society</a:t>
          </a:r>
          <a:endParaRPr lang="en-US" sz="1400" kern="1200"/>
        </a:p>
      </dsp:txBody>
      <dsp:txXfrm>
        <a:off x="58142" y="2561827"/>
        <a:ext cx="1264898" cy="1074767"/>
      </dsp:txXfrm>
    </dsp:sp>
    <dsp:sp modelId="{76F3CAD9-2F27-684F-96BB-60B6B243F46E}">
      <dsp:nvSpPr>
        <dsp:cNvPr id="0" name=""/>
        <dsp:cNvSpPr/>
      </dsp:nvSpPr>
      <dsp:spPr>
        <a:xfrm rot="5400000">
          <a:off x="2132479" y="3122097"/>
          <a:ext cx="952841" cy="2455435"/>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How do you construct a well-reasoned argument? </a:t>
          </a:r>
        </a:p>
      </dsp:txBody>
      <dsp:txXfrm rot="-5400000">
        <a:off x="1381182" y="3919908"/>
        <a:ext cx="2408921" cy="859813"/>
      </dsp:txXfrm>
    </dsp:sp>
    <dsp:sp modelId="{A6F92325-5FEF-B54C-90E8-73E656C63ADB}">
      <dsp:nvSpPr>
        <dsp:cNvPr id="0" name=""/>
        <dsp:cNvSpPr/>
      </dsp:nvSpPr>
      <dsp:spPr>
        <a:xfrm>
          <a:off x="0" y="3754289"/>
          <a:ext cx="1381182" cy="1191051"/>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Argumentation</a:t>
          </a:r>
          <a:endParaRPr lang="en-US" sz="1400" kern="1200" dirty="0"/>
        </a:p>
      </dsp:txBody>
      <dsp:txXfrm>
        <a:off x="58142" y="3812431"/>
        <a:ext cx="1264898" cy="10747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D745DFB6-F3CC-9143-B889-56D4108B0857}" type="datetimeFigureOut">
              <a:rPr lang="en-US" smtClean="0"/>
              <a:t>2/14/21</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B9723F0-D62B-3C4E-8E8E-A717C257AE02}" type="slidenum">
              <a:rPr lang="en-US" smtClean="0"/>
              <a:t>‹#›</a:t>
            </a:fld>
            <a:endParaRPr lang="en-US"/>
          </a:p>
        </p:txBody>
      </p:sp>
    </p:spTree>
    <p:extLst>
      <p:ext uri="{BB962C8B-B14F-4D97-AF65-F5344CB8AC3E}">
        <p14:creationId xmlns:p14="http://schemas.microsoft.com/office/powerpoint/2010/main" val="715542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an undergrad CS major at Tech, so I know a lot of you probably have no idea what this class is about and are annoyed that you have to take it.</a:t>
            </a:r>
          </a:p>
          <a:p>
            <a:endParaRPr lang="en-US" dirty="0"/>
          </a:p>
          <a:p>
            <a:r>
              <a:rPr lang="en-US" dirty="0"/>
              <a:t>But, this is an important class.</a:t>
            </a:r>
          </a:p>
          <a:p>
            <a:endParaRPr lang="en-US" dirty="0"/>
          </a:p>
          <a:p>
            <a:r>
              <a:rPr lang="en-US" dirty="0"/>
              <a:t>And it’s either a fun or an annoying one, depending on your preferred class style. Fun if you’re not a big fan of lecture after lecture. Annoying if you’re not a big fan of group discussions.</a:t>
            </a:r>
          </a:p>
        </p:txBody>
      </p:sp>
      <p:sp>
        <p:nvSpPr>
          <p:cNvPr id="4" name="Slide Number Placeholder 3"/>
          <p:cNvSpPr>
            <a:spLocks noGrp="1"/>
          </p:cNvSpPr>
          <p:nvPr>
            <p:ph type="sldNum" sz="quarter" idx="5"/>
          </p:nvPr>
        </p:nvSpPr>
        <p:spPr/>
        <p:txBody>
          <a:bodyPr/>
          <a:lstStyle/>
          <a:p>
            <a:fld id="{CB9723F0-D62B-3C4E-8E8E-A717C257AE02}" type="slidenum">
              <a:rPr lang="en-US" smtClean="0"/>
              <a:t>1</a:t>
            </a:fld>
            <a:endParaRPr lang="en-US"/>
          </a:p>
        </p:txBody>
      </p:sp>
    </p:spTree>
    <p:extLst>
      <p:ext uri="{BB962C8B-B14F-4D97-AF65-F5344CB8AC3E}">
        <p14:creationId xmlns:p14="http://schemas.microsoft.com/office/powerpoint/2010/main" val="3737261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of this opportunity for growth and development will occur through your willingness to speak and engage. The ethical frameworks we cover in this class will provide you with tools to address ethical dilemmas you may encounter in your professional lives, but ethics is a social sensemaking activity.</a:t>
            </a:r>
          </a:p>
          <a:p>
            <a:endParaRPr lang="en-US" dirty="0"/>
          </a:p>
          <a:p>
            <a:r>
              <a:rPr lang="en-US" dirty="0"/>
              <a:t>Be part of the conversation.</a:t>
            </a:r>
          </a:p>
        </p:txBody>
      </p:sp>
      <p:sp>
        <p:nvSpPr>
          <p:cNvPr id="4" name="Slide Number Placeholder 3"/>
          <p:cNvSpPr>
            <a:spLocks noGrp="1"/>
          </p:cNvSpPr>
          <p:nvPr>
            <p:ph type="sldNum" sz="quarter" idx="5"/>
          </p:nvPr>
        </p:nvSpPr>
        <p:spPr/>
        <p:txBody>
          <a:bodyPr/>
          <a:lstStyle/>
          <a:p>
            <a:fld id="{CB9723F0-D62B-3C4E-8E8E-A717C257AE02}" type="slidenum">
              <a:rPr lang="en-US" smtClean="0"/>
              <a:t>13</a:t>
            </a:fld>
            <a:endParaRPr lang="en-US"/>
          </a:p>
        </p:txBody>
      </p:sp>
    </p:spTree>
    <p:extLst>
      <p:ext uri="{BB962C8B-B14F-4D97-AF65-F5344CB8AC3E}">
        <p14:creationId xmlns:p14="http://schemas.microsoft.com/office/powerpoint/2010/main" val="1048814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723F0-D62B-3C4E-8E8E-A717C257AE02}" type="slidenum">
              <a:rPr lang="en-US" smtClean="0"/>
              <a:t>14</a:t>
            </a:fld>
            <a:endParaRPr lang="en-US"/>
          </a:p>
        </p:txBody>
      </p:sp>
    </p:spTree>
    <p:extLst>
      <p:ext uri="{BB962C8B-B14F-4D97-AF65-F5344CB8AC3E}">
        <p14:creationId xmlns:p14="http://schemas.microsoft.com/office/powerpoint/2010/main" val="4066343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723F0-D62B-3C4E-8E8E-A717C257AE02}" type="slidenum">
              <a:rPr lang="en-US" smtClean="0"/>
              <a:t>15</a:t>
            </a:fld>
            <a:endParaRPr lang="en-US"/>
          </a:p>
        </p:txBody>
      </p:sp>
    </p:spTree>
    <p:extLst>
      <p:ext uri="{BB962C8B-B14F-4D97-AF65-F5344CB8AC3E}">
        <p14:creationId xmlns:p14="http://schemas.microsoft.com/office/powerpoint/2010/main" val="1645676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Sometimes, what’s right and wrong is clear and intuitive.</a:t>
            </a:r>
            <a:r>
              <a:rPr lang="en-US" sz="1200" b="0" i="0" kern="1200" baseline="0" dirty="0">
                <a:solidFill>
                  <a:schemeClr val="tx1"/>
                </a:solidFill>
                <a:effectLst/>
                <a:latin typeface="+mn-lt"/>
                <a:ea typeface="+mn-ea"/>
                <a:cs typeface="+mn-cs"/>
              </a:rPr>
              <a:t> Other times, it’s not so clear cut. Ethics attempts to formalize </a:t>
            </a:r>
          </a:p>
          <a:p>
            <a:r>
              <a:rPr lang="en-US" sz="1200" b="0" i="0" kern="1200" baseline="0" dirty="0">
                <a:solidFill>
                  <a:schemeClr val="tx1"/>
                </a:solidFill>
                <a:effectLst/>
                <a:latin typeface="+mn-lt"/>
                <a:ea typeface="+mn-ea"/>
                <a:cs typeface="+mn-cs"/>
              </a:rPr>
              <a:t>our intuitions of what’s right and wrong so that we can make rational arguments about if someone’s actions were “right”</a:t>
            </a:r>
          </a:p>
          <a:p>
            <a:r>
              <a:rPr lang="en-US" sz="1200" b="0" i="0" kern="1200" baseline="0" dirty="0">
                <a:solidFill>
                  <a:schemeClr val="tx1"/>
                </a:solidFill>
                <a:effectLst/>
                <a:latin typeface="+mn-lt"/>
                <a:ea typeface="+mn-ea"/>
                <a:cs typeface="+mn-cs"/>
              </a:rPr>
              <a:t>or “wrong”. </a:t>
            </a:r>
            <a:r>
              <a:rPr lang="en-US" sz="1200" b="0" i="0" kern="1200" dirty="0">
                <a:solidFill>
                  <a:schemeClr val="tx1"/>
                </a:solidFill>
                <a:effectLst/>
                <a:latin typeface="+mn-lt"/>
                <a:ea typeface="+mn-ea"/>
                <a:cs typeface="+mn-cs"/>
              </a:rPr>
              <a:t>Unpacking</a:t>
            </a:r>
            <a:r>
              <a:rPr lang="en-US" sz="1200" b="0" i="0" kern="1200" baseline="0" dirty="0">
                <a:solidFill>
                  <a:schemeClr val="tx1"/>
                </a:solidFill>
                <a:effectLst/>
                <a:latin typeface="+mn-lt"/>
                <a:ea typeface="+mn-ea"/>
                <a:cs typeface="+mn-cs"/>
              </a:rPr>
              <a:t> right and wrong is often more complicated than it seems.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Ask</a:t>
            </a:r>
            <a:r>
              <a:rPr lang="en-US" sz="1200" b="0" i="0" kern="1200" baseline="0" dirty="0">
                <a:solidFill>
                  <a:schemeClr val="tx1"/>
                </a:solidFill>
                <a:effectLst/>
                <a:latin typeface="+mn-lt"/>
                <a:ea typeface="+mn-ea"/>
                <a:cs typeface="+mn-cs"/>
              </a:rPr>
              <a:t> volunteers: How would you define what is right and what is wrong?</a:t>
            </a:r>
            <a:endParaRPr lang="en-US" dirty="0"/>
          </a:p>
        </p:txBody>
      </p:sp>
      <p:sp>
        <p:nvSpPr>
          <p:cNvPr id="4" name="Slide Number Placeholder 3"/>
          <p:cNvSpPr>
            <a:spLocks noGrp="1"/>
          </p:cNvSpPr>
          <p:nvPr>
            <p:ph type="sldNum" sz="quarter" idx="10"/>
          </p:nvPr>
        </p:nvSpPr>
        <p:spPr/>
        <p:txBody>
          <a:bodyPr/>
          <a:lstStyle/>
          <a:p>
            <a:fld id="{CB9723F0-D62B-3C4E-8E8E-A717C257AE02}" type="slidenum">
              <a:rPr lang="en-US" smtClean="0"/>
              <a:t>17</a:t>
            </a:fld>
            <a:endParaRPr lang="en-US"/>
          </a:p>
        </p:txBody>
      </p:sp>
    </p:spTree>
    <p:extLst>
      <p:ext uri="{BB962C8B-B14F-4D97-AF65-F5344CB8AC3E}">
        <p14:creationId xmlns:p14="http://schemas.microsoft.com/office/powerpoint/2010/main" val="394929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9723F0-D62B-3C4E-8E8E-A717C257AE02}" type="slidenum">
              <a:rPr lang="en-US" smtClean="0"/>
              <a:t>18</a:t>
            </a:fld>
            <a:endParaRPr lang="en-US"/>
          </a:p>
        </p:txBody>
      </p:sp>
    </p:spTree>
    <p:extLst>
      <p:ext uri="{BB962C8B-B14F-4D97-AF65-F5344CB8AC3E}">
        <p14:creationId xmlns:p14="http://schemas.microsoft.com/office/powerpoint/2010/main" val="1472371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stay away from some</a:t>
            </a:r>
            <a:r>
              <a:rPr lang="en-US" sz="1200" kern="1200" baseline="0" dirty="0">
                <a:solidFill>
                  <a:schemeClr val="tx1"/>
                </a:solidFill>
                <a:effectLst/>
                <a:latin typeface="+mn-lt"/>
                <a:ea typeface="+mn-ea"/>
                <a:cs typeface="+mn-cs"/>
              </a:rPr>
              <a:t> present day debates such as medical marijuana usage,</a:t>
            </a:r>
          </a:p>
          <a:p>
            <a:r>
              <a:rPr lang="en-US" sz="1200" kern="1200" baseline="0" dirty="0">
                <a:solidFill>
                  <a:schemeClr val="tx1"/>
                </a:solidFill>
                <a:effectLst/>
                <a:latin typeface="+mn-lt"/>
                <a:ea typeface="+mn-ea"/>
                <a:cs typeface="+mn-cs"/>
              </a:rPr>
              <a:t>just so that the conversation doesn’t get too far away from the broader point of </a:t>
            </a:r>
          </a:p>
          <a:p>
            <a:r>
              <a:rPr lang="en-US" sz="1200" kern="1200" baseline="0" dirty="0">
                <a:solidFill>
                  <a:schemeClr val="tx1"/>
                </a:solidFill>
                <a:effectLst/>
                <a:latin typeface="+mn-lt"/>
                <a:ea typeface="+mn-ea"/>
                <a:cs typeface="+mn-cs"/>
              </a:rPr>
              <a:t>trying to understand the difference between what is legal and what is ethical.</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Illegal but ethical:</a:t>
            </a:r>
          </a:p>
          <a:p>
            <a:r>
              <a:rPr lang="en-US" sz="1200" kern="1200" dirty="0">
                <a:solidFill>
                  <a:schemeClr val="tx1"/>
                </a:solidFill>
                <a:effectLst/>
                <a:latin typeface="+mn-lt"/>
                <a:ea typeface="+mn-ea"/>
                <a:cs typeface="+mn-cs"/>
              </a:rPr>
              <a:t>- Civil disobedience --&gt; an example of a situation where the individual</a:t>
            </a:r>
          </a:p>
          <a:p>
            <a:r>
              <a:rPr lang="en-US" sz="1200" kern="1200" dirty="0">
                <a:solidFill>
                  <a:schemeClr val="tx1"/>
                </a:solidFill>
                <a:effectLst/>
                <a:latin typeface="+mn-lt"/>
                <a:ea typeface="+mn-ea"/>
                <a:cs typeface="+mn-cs"/>
              </a:rPr>
              <a:t>feels that disobeying the law is the only ethical choice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Legal but unethical:</a:t>
            </a:r>
          </a:p>
          <a:p>
            <a:pPr marL="171450" indent="-171450">
              <a:buFontTx/>
              <a:buChar char="-"/>
            </a:pPr>
            <a:r>
              <a:rPr lang="en-US" sz="1200" kern="1200" dirty="0">
                <a:solidFill>
                  <a:schemeClr val="tx1"/>
                </a:solidFill>
                <a:effectLst/>
                <a:latin typeface="+mn-lt"/>
                <a:ea typeface="+mn-ea"/>
                <a:cs typeface="+mn-cs"/>
              </a:rPr>
              <a:t>Slavery</a:t>
            </a:r>
          </a:p>
          <a:p>
            <a:pPr marL="171450" indent="-171450">
              <a:buFontTx/>
              <a:buChar char="-"/>
            </a:pPr>
            <a:r>
              <a:rPr lang="en-US" sz="1200" kern="1200" dirty="0">
                <a:solidFill>
                  <a:schemeClr val="tx1"/>
                </a:solidFill>
                <a:effectLst/>
                <a:latin typeface="+mn-lt"/>
                <a:ea typeface="+mn-ea"/>
                <a:cs typeface="+mn-cs"/>
              </a:rPr>
              <a:t>Human</a:t>
            </a:r>
            <a:r>
              <a:rPr lang="en-US" sz="1200" kern="1200" baseline="0" dirty="0">
                <a:solidFill>
                  <a:schemeClr val="tx1"/>
                </a:solidFill>
                <a:effectLst/>
                <a:latin typeface="+mn-lt"/>
                <a:ea typeface="+mn-ea"/>
                <a:cs typeface="+mn-cs"/>
              </a:rPr>
              <a:t> sacrifices</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B9723F0-D62B-3C4E-8E8E-A717C257AE02}" type="slidenum">
              <a:rPr lang="en-US" smtClean="0"/>
              <a:t>19</a:t>
            </a:fld>
            <a:endParaRPr lang="en-US"/>
          </a:p>
        </p:txBody>
      </p:sp>
    </p:spTree>
    <p:extLst>
      <p:ext uri="{BB962C8B-B14F-4D97-AF65-F5344CB8AC3E}">
        <p14:creationId xmlns:p14="http://schemas.microsoft.com/office/powerpoint/2010/main" val="1338525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pc="-5" dirty="0">
                <a:solidFill>
                  <a:srgbClr val="262626"/>
                </a:solidFill>
                <a:latin typeface="+mn-lt"/>
                <a:cs typeface="Calibri"/>
              </a:rPr>
              <a:t>end-of-life care,</a:t>
            </a:r>
            <a:r>
              <a:rPr lang="en-US" sz="1200" spc="-5" baseline="0" dirty="0">
                <a:solidFill>
                  <a:srgbClr val="262626"/>
                </a:solidFill>
                <a:latin typeface="+mn-lt"/>
                <a:cs typeface="Calibri"/>
              </a:rPr>
              <a:t> </a:t>
            </a:r>
            <a:r>
              <a:rPr lang="en-US" sz="1200" spc="-5" dirty="0">
                <a:solidFill>
                  <a:srgbClr val="262626"/>
                </a:solidFill>
                <a:latin typeface="+mn-lt"/>
                <a:cs typeface="Calibri"/>
              </a:rPr>
              <a:t>medical treatment for addiction</a:t>
            </a:r>
            <a:r>
              <a:rPr lang="en-US" sz="1200" spc="60" dirty="0">
                <a:solidFill>
                  <a:srgbClr val="262626"/>
                </a:solidFill>
                <a:latin typeface="+mn-lt"/>
                <a:cs typeface="Calibri"/>
              </a:rPr>
              <a:t>,</a:t>
            </a:r>
            <a:r>
              <a:rPr lang="en-US" sz="1200" spc="60" baseline="0" dirty="0">
                <a:solidFill>
                  <a:srgbClr val="262626"/>
                </a:solidFill>
                <a:latin typeface="+mn-lt"/>
                <a:cs typeface="Calibri"/>
              </a:rPr>
              <a:t> etc.</a:t>
            </a:r>
            <a:endParaRPr lang="en-US" sz="1200" dirty="0">
              <a:latin typeface="+mn-lt"/>
              <a:cs typeface="Calibri"/>
            </a:endParaRPr>
          </a:p>
          <a:p>
            <a:endParaRPr lang="en-US" dirty="0"/>
          </a:p>
          <a:p>
            <a:r>
              <a:rPr lang="en-US" dirty="0"/>
              <a:t>Laws are usually</a:t>
            </a:r>
            <a:r>
              <a:rPr lang="en-US" baseline="0" dirty="0"/>
              <a:t> an attempt to crystallize the moral compass of a society at any given moment, but often lag behind.</a:t>
            </a:r>
            <a:endParaRPr lang="en-US" dirty="0"/>
          </a:p>
        </p:txBody>
      </p:sp>
      <p:sp>
        <p:nvSpPr>
          <p:cNvPr id="4" name="Slide Number Placeholder 3"/>
          <p:cNvSpPr>
            <a:spLocks noGrp="1"/>
          </p:cNvSpPr>
          <p:nvPr>
            <p:ph type="sldNum" sz="quarter" idx="10"/>
          </p:nvPr>
        </p:nvSpPr>
        <p:spPr/>
        <p:txBody>
          <a:bodyPr/>
          <a:lstStyle/>
          <a:p>
            <a:fld id="{CB9723F0-D62B-3C4E-8E8E-A717C257AE02}" type="slidenum">
              <a:rPr lang="en-US" smtClean="0"/>
              <a:t>20</a:t>
            </a:fld>
            <a:endParaRPr lang="en-US"/>
          </a:p>
        </p:txBody>
      </p:sp>
    </p:spTree>
    <p:extLst>
      <p:ext uri="{BB962C8B-B14F-4D97-AF65-F5344CB8AC3E}">
        <p14:creationId xmlns:p14="http://schemas.microsoft.com/office/powerpoint/2010/main" val="111070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 intersects with society in so many ways.</a:t>
            </a:r>
          </a:p>
          <a:p>
            <a:endParaRPr lang="en-US" dirty="0"/>
          </a:p>
          <a:p>
            <a:r>
              <a:rPr lang="en-US" dirty="0"/>
              <a:t>Self-driving</a:t>
            </a:r>
            <a:r>
              <a:rPr lang="en-US" baseline="0" dirty="0"/>
              <a:t> cars</a:t>
            </a:r>
          </a:p>
          <a:p>
            <a:r>
              <a:rPr lang="en-US" baseline="0" dirty="0"/>
              <a:t>Privacy and data collection</a:t>
            </a:r>
          </a:p>
          <a:p>
            <a:r>
              <a:rPr lang="en-US" baseline="0" dirty="0"/>
              <a:t>Intellectual property</a:t>
            </a:r>
          </a:p>
          <a:p>
            <a:r>
              <a:rPr lang="en-US" baseline="0" dirty="0"/>
              <a:t>Fake news</a:t>
            </a:r>
          </a:p>
          <a:p>
            <a:r>
              <a:rPr lang="en-US" baseline="0" dirty="0"/>
              <a:t>Algorithmic curation of news</a:t>
            </a:r>
          </a:p>
          <a:p>
            <a:r>
              <a:rPr lang="en-US" baseline="0" dirty="0"/>
              <a:t>Control of medical robots</a:t>
            </a:r>
          </a:p>
        </p:txBody>
      </p:sp>
      <p:sp>
        <p:nvSpPr>
          <p:cNvPr id="4" name="Slide Number Placeholder 3"/>
          <p:cNvSpPr>
            <a:spLocks noGrp="1"/>
          </p:cNvSpPr>
          <p:nvPr>
            <p:ph type="sldNum" sz="quarter" idx="10"/>
          </p:nvPr>
        </p:nvSpPr>
        <p:spPr/>
        <p:txBody>
          <a:bodyPr/>
          <a:lstStyle/>
          <a:p>
            <a:fld id="{CB9723F0-D62B-3C4E-8E8E-A717C257AE02}" type="slidenum">
              <a:rPr lang="en-US" smtClean="0"/>
              <a:t>21</a:t>
            </a:fld>
            <a:endParaRPr lang="en-US"/>
          </a:p>
        </p:txBody>
      </p:sp>
    </p:spTree>
    <p:extLst>
      <p:ext uri="{BB962C8B-B14F-4D97-AF65-F5344CB8AC3E}">
        <p14:creationId xmlns:p14="http://schemas.microsoft.com/office/powerpoint/2010/main" val="184964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723F0-D62B-3C4E-8E8E-A717C257AE02}" type="slidenum">
              <a:rPr lang="en-US" smtClean="0"/>
              <a:t>29</a:t>
            </a:fld>
            <a:endParaRPr lang="en-US"/>
          </a:p>
        </p:txBody>
      </p:sp>
    </p:spTree>
    <p:extLst>
      <p:ext uri="{BB962C8B-B14F-4D97-AF65-F5344CB8AC3E}">
        <p14:creationId xmlns:p14="http://schemas.microsoft.com/office/powerpoint/2010/main" val="1284978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723F0-D62B-3C4E-8E8E-A717C257AE02}" type="slidenum">
              <a:rPr lang="en-US" smtClean="0"/>
              <a:t>2</a:t>
            </a:fld>
            <a:endParaRPr lang="en-US"/>
          </a:p>
        </p:txBody>
      </p:sp>
    </p:spTree>
    <p:extLst>
      <p:ext uri="{BB962C8B-B14F-4D97-AF65-F5344CB8AC3E}">
        <p14:creationId xmlns:p14="http://schemas.microsoft.com/office/powerpoint/2010/main" val="1187107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723F0-D62B-3C4E-8E8E-A717C257AE02}" type="slidenum">
              <a:rPr lang="en-US" smtClean="0"/>
              <a:t>3</a:t>
            </a:fld>
            <a:endParaRPr lang="en-US"/>
          </a:p>
        </p:txBody>
      </p:sp>
    </p:spTree>
    <p:extLst>
      <p:ext uri="{BB962C8B-B14F-4D97-AF65-F5344CB8AC3E}">
        <p14:creationId xmlns:p14="http://schemas.microsoft.com/office/powerpoint/2010/main" val="543895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723F0-D62B-3C4E-8E8E-A717C257AE02}" type="slidenum">
              <a:rPr lang="en-US" smtClean="0"/>
              <a:t>5</a:t>
            </a:fld>
            <a:endParaRPr lang="en-US"/>
          </a:p>
        </p:txBody>
      </p:sp>
    </p:spTree>
    <p:extLst>
      <p:ext uri="{BB962C8B-B14F-4D97-AF65-F5344CB8AC3E}">
        <p14:creationId xmlns:p14="http://schemas.microsoft.com/office/powerpoint/2010/main" val="1785498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Ethics: </a:t>
            </a:r>
            <a:r>
              <a:rPr lang="en-US" sz="1200" b="0" i="0" kern="1200" dirty="0">
                <a:solidFill>
                  <a:schemeClr val="tx1"/>
                </a:solidFill>
                <a:effectLst/>
                <a:latin typeface="+mn-lt"/>
                <a:ea typeface="+mn-ea"/>
                <a:cs typeface="+mn-cs"/>
              </a:rPr>
              <a:t>We'll learn about several philosophical approaches to ethics, and the end-goal will be for you to fluently apply these frameworks to real-world scenarios on computing and society.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Professional ethics: We’ll also learn about the special responsibilities we have as computing professionals in this increasingly computational world of ours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Computing and society: We’ll think critically about the intersections of computing and society, discussing topics like privacy, intellectual property and freedom of speech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Argumentation: Finally, we’ll learn how to construct and write well-reasoned arguments. Being able to identify what’s right and wrong means little if you can’t articulate ways to create change.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B9723F0-D62B-3C4E-8E8E-A717C257AE02}" type="slidenum">
              <a:rPr lang="en-US" smtClean="0"/>
              <a:t>6</a:t>
            </a:fld>
            <a:endParaRPr lang="en-US"/>
          </a:p>
        </p:txBody>
      </p:sp>
    </p:spTree>
    <p:extLst>
      <p:ext uri="{BB962C8B-B14F-4D97-AF65-F5344CB8AC3E}">
        <p14:creationId xmlns:p14="http://schemas.microsoft.com/office/powerpoint/2010/main" val="2292679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9723F0-D62B-3C4E-8E8E-A717C257AE02}" type="slidenum">
              <a:rPr lang="en-US" smtClean="0"/>
              <a:t>8</a:t>
            </a:fld>
            <a:endParaRPr lang="en-US"/>
          </a:p>
        </p:txBody>
      </p:sp>
    </p:spTree>
    <p:extLst>
      <p:ext uri="{BB962C8B-B14F-4D97-AF65-F5344CB8AC3E}">
        <p14:creationId xmlns:p14="http://schemas.microsoft.com/office/powerpoint/2010/main" val="901523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our first group discussion!</a:t>
            </a:r>
          </a:p>
        </p:txBody>
      </p:sp>
      <p:sp>
        <p:nvSpPr>
          <p:cNvPr id="4" name="Slide Number Placeholder 3"/>
          <p:cNvSpPr>
            <a:spLocks noGrp="1"/>
          </p:cNvSpPr>
          <p:nvPr>
            <p:ph type="sldNum" sz="quarter" idx="5"/>
          </p:nvPr>
        </p:nvSpPr>
        <p:spPr/>
        <p:txBody>
          <a:bodyPr/>
          <a:lstStyle/>
          <a:p>
            <a:fld id="{CB9723F0-D62B-3C4E-8E8E-A717C257AE02}" type="slidenum">
              <a:rPr lang="en-US" smtClean="0"/>
              <a:t>10</a:t>
            </a:fld>
            <a:endParaRPr lang="en-US"/>
          </a:p>
        </p:txBody>
      </p:sp>
    </p:spTree>
    <p:extLst>
      <p:ext uri="{BB962C8B-B14F-4D97-AF65-F5344CB8AC3E}">
        <p14:creationId xmlns:p14="http://schemas.microsoft.com/office/powerpoint/2010/main" val="2046212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before advancing: What is ethics?</a:t>
            </a:r>
          </a:p>
        </p:txBody>
      </p:sp>
      <p:sp>
        <p:nvSpPr>
          <p:cNvPr id="4" name="Slide Number Placeholder 3"/>
          <p:cNvSpPr>
            <a:spLocks noGrp="1"/>
          </p:cNvSpPr>
          <p:nvPr>
            <p:ph type="sldNum" sz="quarter" idx="5"/>
          </p:nvPr>
        </p:nvSpPr>
        <p:spPr/>
        <p:txBody>
          <a:bodyPr/>
          <a:lstStyle/>
          <a:p>
            <a:fld id="{CB9723F0-D62B-3C4E-8E8E-A717C257AE02}" type="slidenum">
              <a:rPr lang="en-US" smtClean="0"/>
              <a:t>11</a:t>
            </a:fld>
            <a:endParaRPr lang="en-US"/>
          </a:p>
        </p:txBody>
      </p:sp>
    </p:spTree>
    <p:extLst>
      <p:ext uri="{BB962C8B-B14F-4D97-AF65-F5344CB8AC3E}">
        <p14:creationId xmlns:p14="http://schemas.microsoft.com/office/powerpoint/2010/main" val="266486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In-class: some lectures, but lots of in-class discussion.</a:t>
            </a:r>
          </a:p>
        </p:txBody>
      </p:sp>
      <p:sp>
        <p:nvSpPr>
          <p:cNvPr id="4" name="Slide Number Placeholder 3"/>
          <p:cNvSpPr>
            <a:spLocks noGrp="1"/>
          </p:cNvSpPr>
          <p:nvPr>
            <p:ph type="sldNum" sz="quarter" idx="5"/>
          </p:nvPr>
        </p:nvSpPr>
        <p:spPr/>
        <p:txBody>
          <a:bodyPr/>
          <a:lstStyle/>
          <a:p>
            <a:fld id="{CB9723F0-D62B-3C4E-8E8E-A717C257AE02}" type="slidenum">
              <a:rPr lang="en-US" smtClean="0"/>
              <a:t>12</a:t>
            </a:fld>
            <a:endParaRPr lang="en-US"/>
          </a:p>
        </p:txBody>
      </p:sp>
    </p:spTree>
    <p:extLst>
      <p:ext uri="{BB962C8B-B14F-4D97-AF65-F5344CB8AC3E}">
        <p14:creationId xmlns:p14="http://schemas.microsoft.com/office/powerpoint/2010/main" val="348429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2AB2-1515-FD47-951C-20E5B15A6A9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2D855A6-C19F-3748-9B95-ED957644FA1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A984691-0E61-FA49-A7C5-27FADC67062F}"/>
              </a:ext>
            </a:extLst>
          </p:cNvPr>
          <p:cNvSpPr>
            <a:spLocks noGrp="1"/>
          </p:cNvSpPr>
          <p:nvPr>
            <p:ph type="dt" sz="half" idx="10"/>
          </p:nvPr>
        </p:nvSpPr>
        <p:spPr/>
        <p:txBody>
          <a:bodyPr/>
          <a:lstStyle/>
          <a:p>
            <a:fld id="{AB40E630-50BE-B74E-95CA-DA3268434C22}" type="datetime1">
              <a:rPr lang="en-US" smtClean="0"/>
              <a:t>2/14/21</a:t>
            </a:fld>
            <a:endParaRPr lang="en-US"/>
          </a:p>
        </p:txBody>
      </p:sp>
      <p:sp>
        <p:nvSpPr>
          <p:cNvPr id="5" name="Footer Placeholder 4">
            <a:extLst>
              <a:ext uri="{FF2B5EF4-FFF2-40B4-BE49-F238E27FC236}">
                <a16:creationId xmlns:a16="http://schemas.microsoft.com/office/drawing/2014/main" id="{53CC40D6-F731-B340-AF98-583C96896BC5}"/>
              </a:ext>
            </a:extLst>
          </p:cNvPr>
          <p:cNvSpPr>
            <a:spLocks noGrp="1"/>
          </p:cNvSpPr>
          <p:nvPr>
            <p:ph type="ftr" sz="quarter" idx="11"/>
          </p:nvPr>
        </p:nvSpPr>
        <p:spPr/>
        <p:txBody>
          <a:bodyPr/>
          <a:lstStyle/>
          <a:p>
            <a:r>
              <a:rPr lang="en-US"/>
              <a:t>Copyright 2021 Blair MacIntyre ((CC BY-NC-SA 4.0))</a:t>
            </a:r>
          </a:p>
        </p:txBody>
      </p:sp>
      <p:sp>
        <p:nvSpPr>
          <p:cNvPr id="6" name="Slide Number Placeholder 5">
            <a:extLst>
              <a:ext uri="{FF2B5EF4-FFF2-40B4-BE49-F238E27FC236}">
                <a16:creationId xmlns:a16="http://schemas.microsoft.com/office/drawing/2014/main" id="{DE097E7E-C40B-2448-9FF5-7F24CBE6E4A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65469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85D50-677B-2546-B64C-7D86CF1C52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5529C9-A471-D548-BA4F-F789776E33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0BE00-F0E9-E342-A6CB-7E3495F79C09}"/>
              </a:ext>
            </a:extLst>
          </p:cNvPr>
          <p:cNvSpPr>
            <a:spLocks noGrp="1"/>
          </p:cNvSpPr>
          <p:nvPr>
            <p:ph type="dt" sz="half" idx="10"/>
          </p:nvPr>
        </p:nvSpPr>
        <p:spPr/>
        <p:txBody>
          <a:bodyPr/>
          <a:lstStyle/>
          <a:p>
            <a:fld id="{79DF9A23-797D-C042-9F91-78FADDD93854}" type="datetime1">
              <a:rPr lang="en-US" smtClean="0"/>
              <a:t>2/14/21</a:t>
            </a:fld>
            <a:endParaRPr lang="en-US"/>
          </a:p>
        </p:txBody>
      </p:sp>
      <p:sp>
        <p:nvSpPr>
          <p:cNvPr id="5" name="Footer Placeholder 4">
            <a:extLst>
              <a:ext uri="{FF2B5EF4-FFF2-40B4-BE49-F238E27FC236}">
                <a16:creationId xmlns:a16="http://schemas.microsoft.com/office/drawing/2014/main" id="{E1BC55F8-F80B-3C49-A35D-C2CB89A667B8}"/>
              </a:ext>
            </a:extLst>
          </p:cNvPr>
          <p:cNvSpPr>
            <a:spLocks noGrp="1"/>
          </p:cNvSpPr>
          <p:nvPr>
            <p:ph type="ftr" sz="quarter" idx="11"/>
          </p:nvPr>
        </p:nvSpPr>
        <p:spPr/>
        <p:txBody>
          <a:bodyPr/>
          <a:lstStyle/>
          <a:p>
            <a:r>
              <a:rPr lang="en-US"/>
              <a:t>Copyright 2021 Blair MacIntyre ((CC BY-NC-SA 4.0))</a:t>
            </a:r>
          </a:p>
        </p:txBody>
      </p:sp>
      <p:sp>
        <p:nvSpPr>
          <p:cNvPr id="6" name="Slide Number Placeholder 5">
            <a:extLst>
              <a:ext uri="{FF2B5EF4-FFF2-40B4-BE49-F238E27FC236}">
                <a16:creationId xmlns:a16="http://schemas.microsoft.com/office/drawing/2014/main" id="{CBE20A18-10A5-3646-9903-EDCA7E1D957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8914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DDA084-D46A-C942-8600-56ECFE8E7AA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4D8E45-C27C-4F4F-AF0A-8CAB9420BF99}"/>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E99FE-55A0-0348-9B47-91F88F8CF9D9}"/>
              </a:ext>
            </a:extLst>
          </p:cNvPr>
          <p:cNvSpPr>
            <a:spLocks noGrp="1"/>
          </p:cNvSpPr>
          <p:nvPr>
            <p:ph type="dt" sz="half" idx="10"/>
          </p:nvPr>
        </p:nvSpPr>
        <p:spPr/>
        <p:txBody>
          <a:bodyPr/>
          <a:lstStyle/>
          <a:p>
            <a:fld id="{6C967D1E-AE46-8443-BFDD-E9AFB01ED8EA}" type="datetime1">
              <a:rPr lang="en-US" smtClean="0"/>
              <a:t>2/14/21</a:t>
            </a:fld>
            <a:endParaRPr lang="en-US"/>
          </a:p>
        </p:txBody>
      </p:sp>
      <p:sp>
        <p:nvSpPr>
          <p:cNvPr id="5" name="Footer Placeholder 4">
            <a:extLst>
              <a:ext uri="{FF2B5EF4-FFF2-40B4-BE49-F238E27FC236}">
                <a16:creationId xmlns:a16="http://schemas.microsoft.com/office/drawing/2014/main" id="{97969AE7-991E-0146-A006-009D037241FD}"/>
              </a:ext>
            </a:extLst>
          </p:cNvPr>
          <p:cNvSpPr>
            <a:spLocks noGrp="1"/>
          </p:cNvSpPr>
          <p:nvPr>
            <p:ph type="ftr" sz="quarter" idx="11"/>
          </p:nvPr>
        </p:nvSpPr>
        <p:spPr/>
        <p:txBody>
          <a:bodyPr/>
          <a:lstStyle/>
          <a:p>
            <a:r>
              <a:rPr lang="en-US"/>
              <a:t>Copyright 2021 Blair MacIntyre ((CC BY-NC-SA 4.0))</a:t>
            </a:r>
          </a:p>
        </p:txBody>
      </p:sp>
      <p:sp>
        <p:nvSpPr>
          <p:cNvPr id="6" name="Slide Number Placeholder 5">
            <a:extLst>
              <a:ext uri="{FF2B5EF4-FFF2-40B4-BE49-F238E27FC236}">
                <a16:creationId xmlns:a16="http://schemas.microsoft.com/office/drawing/2014/main" id="{23DC2E4A-0908-5D4C-BCC7-AE645179C1F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596767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1063417"/>
            <a:ext cx="6623862" cy="1372986"/>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3543300"/>
            <a:ext cx="6619244" cy="24765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3B0528F4-BD26-9A49-86BA-3735803B7ABD}" type="datetimeFigureOut">
              <a:rPr lang="en-US" smtClean="0"/>
              <a:t>2/14/21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5BE9FE6-D384-284B-80DC-25265F4DAE9F}" type="slidenum">
              <a:rPr lang="en-US" smtClean="0"/>
              <a:t>‹#›</a:t>
            </a:fld>
            <a:endParaRPr lang="en-US"/>
          </a:p>
        </p:txBody>
      </p:sp>
    </p:spTree>
    <p:extLst>
      <p:ext uri="{BB962C8B-B14F-4D97-AF65-F5344CB8AC3E}">
        <p14:creationId xmlns:p14="http://schemas.microsoft.com/office/powerpoint/2010/main" val="3756036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6020-29CF-F749-96F1-29607DBB6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369C97-CAAE-C04D-B73F-CDF84593BC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D80E2-52F3-F64D-9C48-979530641CA2}"/>
              </a:ext>
            </a:extLst>
          </p:cNvPr>
          <p:cNvSpPr>
            <a:spLocks noGrp="1"/>
          </p:cNvSpPr>
          <p:nvPr>
            <p:ph type="dt" sz="half" idx="10"/>
          </p:nvPr>
        </p:nvSpPr>
        <p:spPr/>
        <p:txBody>
          <a:bodyPr/>
          <a:lstStyle/>
          <a:p>
            <a:fld id="{E957E52B-DC2D-2B41-9215-E841B86F2DE9}" type="datetime1">
              <a:rPr lang="en-US" smtClean="0"/>
              <a:t>2/14/21</a:t>
            </a:fld>
            <a:endParaRPr lang="en-US"/>
          </a:p>
        </p:txBody>
      </p:sp>
      <p:sp>
        <p:nvSpPr>
          <p:cNvPr id="5" name="Footer Placeholder 4">
            <a:extLst>
              <a:ext uri="{FF2B5EF4-FFF2-40B4-BE49-F238E27FC236}">
                <a16:creationId xmlns:a16="http://schemas.microsoft.com/office/drawing/2014/main" id="{D8677B2D-1AD3-104D-A484-00889F91EFEA}"/>
              </a:ext>
            </a:extLst>
          </p:cNvPr>
          <p:cNvSpPr>
            <a:spLocks noGrp="1"/>
          </p:cNvSpPr>
          <p:nvPr>
            <p:ph type="ftr" sz="quarter" idx="11"/>
          </p:nvPr>
        </p:nvSpPr>
        <p:spPr/>
        <p:txBody>
          <a:bodyPr/>
          <a:lstStyle/>
          <a:p>
            <a:r>
              <a:rPr lang="en-US"/>
              <a:t>Copyright 2021 Blair MacIntyre ((CC BY-NC-SA 4.0))</a:t>
            </a:r>
          </a:p>
        </p:txBody>
      </p:sp>
      <p:sp>
        <p:nvSpPr>
          <p:cNvPr id="6" name="Slide Number Placeholder 5">
            <a:extLst>
              <a:ext uri="{FF2B5EF4-FFF2-40B4-BE49-F238E27FC236}">
                <a16:creationId xmlns:a16="http://schemas.microsoft.com/office/drawing/2014/main" id="{E649A701-7099-C649-A63F-17B85E2E243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1323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E4A5-37F5-054D-9F86-440E789A3DB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3420BEA-75CB-6D46-8512-88485A96244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25935F-54AF-2B4A-B003-70F538634CDC}"/>
              </a:ext>
            </a:extLst>
          </p:cNvPr>
          <p:cNvSpPr>
            <a:spLocks noGrp="1"/>
          </p:cNvSpPr>
          <p:nvPr>
            <p:ph type="dt" sz="half" idx="10"/>
          </p:nvPr>
        </p:nvSpPr>
        <p:spPr/>
        <p:txBody>
          <a:bodyPr/>
          <a:lstStyle/>
          <a:p>
            <a:fld id="{0D0588FA-C2B4-6D41-9D78-4B3FF410C20F}" type="datetime1">
              <a:rPr lang="en-US" smtClean="0"/>
              <a:t>2/14/21</a:t>
            </a:fld>
            <a:endParaRPr lang="en-US"/>
          </a:p>
        </p:txBody>
      </p:sp>
      <p:sp>
        <p:nvSpPr>
          <p:cNvPr id="5" name="Footer Placeholder 4">
            <a:extLst>
              <a:ext uri="{FF2B5EF4-FFF2-40B4-BE49-F238E27FC236}">
                <a16:creationId xmlns:a16="http://schemas.microsoft.com/office/drawing/2014/main" id="{F52B84E6-4BC9-F443-8C7A-B92416560E64}"/>
              </a:ext>
            </a:extLst>
          </p:cNvPr>
          <p:cNvSpPr>
            <a:spLocks noGrp="1"/>
          </p:cNvSpPr>
          <p:nvPr>
            <p:ph type="ftr" sz="quarter" idx="11"/>
          </p:nvPr>
        </p:nvSpPr>
        <p:spPr/>
        <p:txBody>
          <a:bodyPr/>
          <a:lstStyle/>
          <a:p>
            <a:r>
              <a:rPr lang="en-US"/>
              <a:t>Copyright 2021 Blair MacIntyre ((CC BY-NC-SA 4.0))</a:t>
            </a:r>
          </a:p>
        </p:txBody>
      </p:sp>
      <p:sp>
        <p:nvSpPr>
          <p:cNvPr id="6" name="Slide Number Placeholder 5">
            <a:extLst>
              <a:ext uri="{FF2B5EF4-FFF2-40B4-BE49-F238E27FC236}">
                <a16:creationId xmlns:a16="http://schemas.microsoft.com/office/drawing/2014/main" id="{8C7E2495-3A14-C14C-8D7A-BAA4FAA7AE2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86334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0B9E-A3D0-5448-9953-9C85B3ADE6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13C39B-9644-714A-8462-265F24CC32B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9C950F-7E08-A849-B596-86268B7FBE3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4B5C5A-A811-B140-9126-AE086B925B53}"/>
              </a:ext>
            </a:extLst>
          </p:cNvPr>
          <p:cNvSpPr>
            <a:spLocks noGrp="1"/>
          </p:cNvSpPr>
          <p:nvPr>
            <p:ph type="dt" sz="half" idx="10"/>
          </p:nvPr>
        </p:nvSpPr>
        <p:spPr/>
        <p:txBody>
          <a:bodyPr/>
          <a:lstStyle/>
          <a:p>
            <a:fld id="{E63908FB-C300-F24D-903D-D79EC1D112DB}" type="datetime1">
              <a:rPr lang="en-US" smtClean="0"/>
              <a:t>2/14/21</a:t>
            </a:fld>
            <a:endParaRPr lang="en-US"/>
          </a:p>
        </p:txBody>
      </p:sp>
      <p:sp>
        <p:nvSpPr>
          <p:cNvPr id="6" name="Footer Placeholder 5">
            <a:extLst>
              <a:ext uri="{FF2B5EF4-FFF2-40B4-BE49-F238E27FC236}">
                <a16:creationId xmlns:a16="http://schemas.microsoft.com/office/drawing/2014/main" id="{E07F0FF8-49F6-C140-96FF-3DB4EDBD7D05}"/>
              </a:ext>
            </a:extLst>
          </p:cNvPr>
          <p:cNvSpPr>
            <a:spLocks noGrp="1"/>
          </p:cNvSpPr>
          <p:nvPr>
            <p:ph type="ftr" sz="quarter" idx="11"/>
          </p:nvPr>
        </p:nvSpPr>
        <p:spPr/>
        <p:txBody>
          <a:bodyPr/>
          <a:lstStyle/>
          <a:p>
            <a:r>
              <a:rPr lang="en-US"/>
              <a:t>Copyright 2021 Blair MacIntyre ((CC BY-NC-SA 4.0))</a:t>
            </a:r>
          </a:p>
        </p:txBody>
      </p:sp>
      <p:sp>
        <p:nvSpPr>
          <p:cNvPr id="7" name="Slide Number Placeholder 6">
            <a:extLst>
              <a:ext uri="{FF2B5EF4-FFF2-40B4-BE49-F238E27FC236}">
                <a16:creationId xmlns:a16="http://schemas.microsoft.com/office/drawing/2014/main" id="{EADF9BED-2920-C243-85A1-FC0B321E96E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7545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FB8D-3520-5F48-BE5C-89AB9AE986C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1F451F-3263-F549-937D-E1CB5FF6632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DECA7F-FD3B-7446-A703-3A188CB4C05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AEE986-6239-8A46-8898-ADA34065547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4758BB0-AF57-3044-AC94-D0AB5032690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3005E0-E777-2246-9C9A-8C9EE43EC94E}"/>
              </a:ext>
            </a:extLst>
          </p:cNvPr>
          <p:cNvSpPr>
            <a:spLocks noGrp="1"/>
          </p:cNvSpPr>
          <p:nvPr>
            <p:ph type="dt" sz="half" idx="10"/>
          </p:nvPr>
        </p:nvSpPr>
        <p:spPr/>
        <p:txBody>
          <a:bodyPr/>
          <a:lstStyle/>
          <a:p>
            <a:fld id="{1420FE52-BFBA-BE4B-B7BC-6ED0D3DF567D}" type="datetime1">
              <a:rPr lang="en-US" smtClean="0"/>
              <a:t>2/14/21</a:t>
            </a:fld>
            <a:endParaRPr lang="en-US"/>
          </a:p>
        </p:txBody>
      </p:sp>
      <p:sp>
        <p:nvSpPr>
          <p:cNvPr id="8" name="Footer Placeholder 7">
            <a:extLst>
              <a:ext uri="{FF2B5EF4-FFF2-40B4-BE49-F238E27FC236}">
                <a16:creationId xmlns:a16="http://schemas.microsoft.com/office/drawing/2014/main" id="{C264F2A6-3322-3441-80E3-72B8F20342B9}"/>
              </a:ext>
            </a:extLst>
          </p:cNvPr>
          <p:cNvSpPr>
            <a:spLocks noGrp="1"/>
          </p:cNvSpPr>
          <p:nvPr>
            <p:ph type="ftr" sz="quarter" idx="11"/>
          </p:nvPr>
        </p:nvSpPr>
        <p:spPr/>
        <p:txBody>
          <a:bodyPr/>
          <a:lstStyle/>
          <a:p>
            <a:r>
              <a:rPr lang="en-US"/>
              <a:t>Copyright 2021 Blair MacIntyre ((CC BY-NC-SA 4.0))</a:t>
            </a:r>
          </a:p>
        </p:txBody>
      </p:sp>
      <p:sp>
        <p:nvSpPr>
          <p:cNvPr id="9" name="Slide Number Placeholder 8">
            <a:extLst>
              <a:ext uri="{FF2B5EF4-FFF2-40B4-BE49-F238E27FC236}">
                <a16:creationId xmlns:a16="http://schemas.microsoft.com/office/drawing/2014/main" id="{C7E8DD1E-B17F-544B-B67E-D2FB0D89B62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9466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601E-B2A2-B34D-B618-0714446E53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A1C953-AEDF-8549-A12D-C12941F14D77}"/>
              </a:ext>
            </a:extLst>
          </p:cNvPr>
          <p:cNvSpPr>
            <a:spLocks noGrp="1"/>
          </p:cNvSpPr>
          <p:nvPr>
            <p:ph type="dt" sz="half" idx="10"/>
          </p:nvPr>
        </p:nvSpPr>
        <p:spPr/>
        <p:txBody>
          <a:bodyPr/>
          <a:lstStyle/>
          <a:p>
            <a:fld id="{E53CA1EC-7668-9B4A-822B-B59062A6A5EB}" type="datetime1">
              <a:rPr lang="en-US" smtClean="0"/>
              <a:t>2/14/21</a:t>
            </a:fld>
            <a:endParaRPr lang="en-US"/>
          </a:p>
        </p:txBody>
      </p:sp>
      <p:sp>
        <p:nvSpPr>
          <p:cNvPr id="4" name="Footer Placeholder 3">
            <a:extLst>
              <a:ext uri="{FF2B5EF4-FFF2-40B4-BE49-F238E27FC236}">
                <a16:creationId xmlns:a16="http://schemas.microsoft.com/office/drawing/2014/main" id="{AF938073-474C-E54E-8B74-9367B458655C}"/>
              </a:ext>
            </a:extLst>
          </p:cNvPr>
          <p:cNvSpPr>
            <a:spLocks noGrp="1"/>
          </p:cNvSpPr>
          <p:nvPr>
            <p:ph type="ftr" sz="quarter" idx="11"/>
          </p:nvPr>
        </p:nvSpPr>
        <p:spPr/>
        <p:txBody>
          <a:bodyPr/>
          <a:lstStyle/>
          <a:p>
            <a:r>
              <a:rPr lang="en-US"/>
              <a:t>Copyright 2021 Blair MacIntyre ((CC BY-NC-SA 4.0))</a:t>
            </a:r>
          </a:p>
        </p:txBody>
      </p:sp>
      <p:sp>
        <p:nvSpPr>
          <p:cNvPr id="5" name="Slide Number Placeholder 4">
            <a:extLst>
              <a:ext uri="{FF2B5EF4-FFF2-40B4-BE49-F238E27FC236}">
                <a16:creationId xmlns:a16="http://schemas.microsoft.com/office/drawing/2014/main" id="{95578D78-C35D-E940-A9F3-CB700131F66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69905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9F4079-9477-6E45-9A44-A09E0D22DA73}"/>
              </a:ext>
            </a:extLst>
          </p:cNvPr>
          <p:cNvSpPr>
            <a:spLocks noGrp="1"/>
          </p:cNvSpPr>
          <p:nvPr>
            <p:ph type="dt" sz="half" idx="10"/>
          </p:nvPr>
        </p:nvSpPr>
        <p:spPr/>
        <p:txBody>
          <a:bodyPr/>
          <a:lstStyle/>
          <a:p>
            <a:fld id="{12DDFE22-0CB7-F045-910C-79E69C0D0C55}" type="datetime1">
              <a:rPr lang="en-US" smtClean="0"/>
              <a:t>2/14/21</a:t>
            </a:fld>
            <a:endParaRPr lang="en-US"/>
          </a:p>
        </p:txBody>
      </p:sp>
      <p:sp>
        <p:nvSpPr>
          <p:cNvPr id="3" name="Footer Placeholder 2">
            <a:extLst>
              <a:ext uri="{FF2B5EF4-FFF2-40B4-BE49-F238E27FC236}">
                <a16:creationId xmlns:a16="http://schemas.microsoft.com/office/drawing/2014/main" id="{7C7C0C99-03EC-D045-8CAC-177F000A3615}"/>
              </a:ext>
            </a:extLst>
          </p:cNvPr>
          <p:cNvSpPr>
            <a:spLocks noGrp="1"/>
          </p:cNvSpPr>
          <p:nvPr>
            <p:ph type="ftr" sz="quarter" idx="11"/>
          </p:nvPr>
        </p:nvSpPr>
        <p:spPr/>
        <p:txBody>
          <a:bodyPr/>
          <a:lstStyle/>
          <a:p>
            <a:r>
              <a:rPr lang="en-US"/>
              <a:t>Copyright 2021 Blair MacIntyre ((CC BY-NC-SA 4.0))</a:t>
            </a:r>
          </a:p>
        </p:txBody>
      </p:sp>
      <p:sp>
        <p:nvSpPr>
          <p:cNvPr id="4" name="Slide Number Placeholder 3">
            <a:extLst>
              <a:ext uri="{FF2B5EF4-FFF2-40B4-BE49-F238E27FC236}">
                <a16:creationId xmlns:a16="http://schemas.microsoft.com/office/drawing/2014/main" id="{FCE93D69-3090-3146-8EAF-C8B22BF0220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84292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6B8BC-7A33-854F-9788-DF1870D87A3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509195B-3406-7348-85E7-1FF24F99D50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1347BE-5280-A049-9AB6-D03BCD78C65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37B5920-D292-564D-B720-ABD038C5D2DF}"/>
              </a:ext>
            </a:extLst>
          </p:cNvPr>
          <p:cNvSpPr>
            <a:spLocks noGrp="1"/>
          </p:cNvSpPr>
          <p:nvPr>
            <p:ph type="dt" sz="half" idx="10"/>
          </p:nvPr>
        </p:nvSpPr>
        <p:spPr/>
        <p:txBody>
          <a:bodyPr/>
          <a:lstStyle/>
          <a:p>
            <a:fld id="{5EA9C348-1056-2445-9D62-3A8661735E9D}" type="datetime1">
              <a:rPr lang="en-US" smtClean="0"/>
              <a:t>2/14/21</a:t>
            </a:fld>
            <a:endParaRPr lang="en-US"/>
          </a:p>
        </p:txBody>
      </p:sp>
      <p:sp>
        <p:nvSpPr>
          <p:cNvPr id="6" name="Footer Placeholder 5">
            <a:extLst>
              <a:ext uri="{FF2B5EF4-FFF2-40B4-BE49-F238E27FC236}">
                <a16:creationId xmlns:a16="http://schemas.microsoft.com/office/drawing/2014/main" id="{E85B4039-EBB6-9042-BE53-F271918607C8}"/>
              </a:ext>
            </a:extLst>
          </p:cNvPr>
          <p:cNvSpPr>
            <a:spLocks noGrp="1"/>
          </p:cNvSpPr>
          <p:nvPr>
            <p:ph type="ftr" sz="quarter" idx="11"/>
          </p:nvPr>
        </p:nvSpPr>
        <p:spPr/>
        <p:txBody>
          <a:bodyPr/>
          <a:lstStyle/>
          <a:p>
            <a:r>
              <a:rPr lang="en-US"/>
              <a:t>Copyright 2021 Blair MacIntyre ((CC BY-NC-SA 4.0))</a:t>
            </a:r>
          </a:p>
        </p:txBody>
      </p:sp>
      <p:sp>
        <p:nvSpPr>
          <p:cNvPr id="7" name="Slide Number Placeholder 6">
            <a:extLst>
              <a:ext uri="{FF2B5EF4-FFF2-40B4-BE49-F238E27FC236}">
                <a16:creationId xmlns:a16="http://schemas.microsoft.com/office/drawing/2014/main" id="{F70E5A87-D2ED-7548-9CA3-CEA6B8B5021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8409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71EA-8EAB-4644-A955-0F6ECFE2C11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EB81284-B391-714B-8C05-408F222671B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A6A387A9-FC4B-0847-A61B-5B0D2A45CFE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6D0C59D-982C-8E45-BEE6-94E79493D989}"/>
              </a:ext>
            </a:extLst>
          </p:cNvPr>
          <p:cNvSpPr>
            <a:spLocks noGrp="1"/>
          </p:cNvSpPr>
          <p:nvPr>
            <p:ph type="dt" sz="half" idx="10"/>
          </p:nvPr>
        </p:nvSpPr>
        <p:spPr/>
        <p:txBody>
          <a:bodyPr/>
          <a:lstStyle/>
          <a:p>
            <a:fld id="{10A3FCC9-07FB-C041-A885-E4149F255981}" type="datetime1">
              <a:rPr lang="en-US" smtClean="0"/>
              <a:t>2/14/21</a:t>
            </a:fld>
            <a:endParaRPr lang="en-US"/>
          </a:p>
        </p:txBody>
      </p:sp>
      <p:sp>
        <p:nvSpPr>
          <p:cNvPr id="6" name="Footer Placeholder 5">
            <a:extLst>
              <a:ext uri="{FF2B5EF4-FFF2-40B4-BE49-F238E27FC236}">
                <a16:creationId xmlns:a16="http://schemas.microsoft.com/office/drawing/2014/main" id="{E87B5B24-F4B2-5A42-B5A6-E05B433E1FD6}"/>
              </a:ext>
            </a:extLst>
          </p:cNvPr>
          <p:cNvSpPr>
            <a:spLocks noGrp="1"/>
          </p:cNvSpPr>
          <p:nvPr>
            <p:ph type="ftr" sz="quarter" idx="11"/>
          </p:nvPr>
        </p:nvSpPr>
        <p:spPr/>
        <p:txBody>
          <a:bodyPr/>
          <a:lstStyle/>
          <a:p>
            <a:r>
              <a:rPr lang="en-US"/>
              <a:t>Copyright 2021 Blair MacIntyre ((CC BY-NC-SA 4.0))</a:t>
            </a:r>
          </a:p>
        </p:txBody>
      </p:sp>
      <p:sp>
        <p:nvSpPr>
          <p:cNvPr id="7" name="Slide Number Placeholder 6">
            <a:extLst>
              <a:ext uri="{FF2B5EF4-FFF2-40B4-BE49-F238E27FC236}">
                <a16:creationId xmlns:a16="http://schemas.microsoft.com/office/drawing/2014/main" id="{80D16E61-B0FC-A34F-9D25-49B52BC2BF6B}"/>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71883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D4A954-4602-3E47-AB92-C6608FA0B4D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6B6FED-76FC-9A40-B868-EF0BC84A112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576A7-4EE8-304A-9431-B31FE9F47C7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E60C8DC-551D-E74A-8ECE-4AAB9BF20B02}" type="datetime1">
              <a:rPr lang="en-US" smtClean="0"/>
              <a:t>2/14/21</a:t>
            </a:fld>
            <a:endParaRPr lang="en-US"/>
          </a:p>
        </p:txBody>
      </p:sp>
      <p:sp>
        <p:nvSpPr>
          <p:cNvPr id="5" name="Footer Placeholder 4">
            <a:extLst>
              <a:ext uri="{FF2B5EF4-FFF2-40B4-BE49-F238E27FC236}">
                <a16:creationId xmlns:a16="http://schemas.microsoft.com/office/drawing/2014/main" id="{34887BEB-3002-0D41-A063-2F79A63C676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Copyright 2021 Blair MacIntyre ((CC BY-NC-SA 4.0))</a:t>
            </a:r>
          </a:p>
        </p:txBody>
      </p:sp>
      <p:sp>
        <p:nvSpPr>
          <p:cNvPr id="6" name="Slide Number Placeholder 5">
            <a:extLst>
              <a:ext uri="{FF2B5EF4-FFF2-40B4-BE49-F238E27FC236}">
                <a16:creationId xmlns:a16="http://schemas.microsoft.com/office/drawing/2014/main" id="{861CD40F-1F12-8A4F-9D24-DBC2D7D966A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5572043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blairmacintyre.me/cs4873-s2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lairmacintyre.me/cs4873-s21-homeworks#reading-commentarie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512780" y="335249"/>
            <a:ext cx="7640620" cy="1530350"/>
          </a:xfrm>
          <a:prstGeom prst="rect">
            <a:avLst/>
          </a:prstGeom>
        </p:spPr>
        <p:txBody>
          <a:bodyPr vert="horz" wrap="square" lIns="0" tIns="38100" rIns="0" bIns="0" rtlCol="0">
            <a:spAutoFit/>
          </a:bodyPr>
          <a:lstStyle/>
          <a:p>
            <a:pPr marR="1254760">
              <a:lnSpc>
                <a:spcPts val="4500"/>
              </a:lnSpc>
              <a:spcBef>
                <a:spcPts val="300"/>
              </a:spcBef>
            </a:pPr>
            <a:r>
              <a:rPr sz="3800" spc="-5" dirty="0"/>
              <a:t>CS </a:t>
            </a:r>
            <a:r>
              <a:rPr lang="en-US" sz="3800" spc="-5" dirty="0"/>
              <a:t>4873</a:t>
            </a:r>
            <a:r>
              <a:rPr sz="3800" spc="-5" dirty="0"/>
              <a:t>: Computing, Society </a:t>
            </a:r>
            <a:r>
              <a:rPr sz="3800" dirty="0"/>
              <a:t>&amp;  </a:t>
            </a:r>
            <a:r>
              <a:rPr sz="3800" spc="-5" dirty="0"/>
              <a:t>Professionalism</a:t>
            </a:r>
            <a:r>
              <a:rPr sz="3800" dirty="0"/>
              <a:t> </a:t>
            </a:r>
          </a:p>
          <a:p>
            <a:pPr marL="54610">
              <a:lnSpc>
                <a:spcPct val="100000"/>
              </a:lnSpc>
              <a:spcBef>
                <a:spcPts val="484"/>
              </a:spcBef>
            </a:pPr>
            <a:r>
              <a:rPr lang="en-US" sz="1800" spc="-5" dirty="0">
                <a:latin typeface="Calibri"/>
                <a:cs typeface="Calibri"/>
              </a:rPr>
              <a:t>Blair MacIntyre </a:t>
            </a:r>
            <a:r>
              <a:rPr sz="1800" spc="-5" dirty="0">
                <a:latin typeface="Calibri"/>
                <a:cs typeface="Calibri"/>
              </a:rPr>
              <a:t>| Professor | School of </a:t>
            </a:r>
            <a:r>
              <a:rPr lang="en-US" sz="1800" spc="50" dirty="0">
                <a:latin typeface="Calibri"/>
                <a:cs typeface="Calibri"/>
              </a:rPr>
              <a:t>Interactive </a:t>
            </a:r>
            <a:r>
              <a:rPr lang="en-US" sz="1800" spc="55" dirty="0">
                <a:latin typeface="Calibri"/>
                <a:cs typeface="Calibri"/>
              </a:rPr>
              <a:t>Computing</a:t>
            </a:r>
            <a:endParaRPr sz="1800" dirty="0">
              <a:latin typeface="Calibri"/>
              <a:cs typeface="Calibri"/>
            </a:endParaRPr>
          </a:p>
        </p:txBody>
      </p:sp>
      <p:sp>
        <p:nvSpPr>
          <p:cNvPr id="9" name="object 9"/>
          <p:cNvSpPr txBox="1"/>
          <p:nvPr/>
        </p:nvSpPr>
        <p:spPr>
          <a:xfrm>
            <a:off x="462665" y="3990910"/>
            <a:ext cx="8007350" cy="774571"/>
          </a:xfrm>
          <a:prstGeom prst="rect">
            <a:avLst/>
          </a:prstGeom>
        </p:spPr>
        <p:txBody>
          <a:bodyPr vert="horz" wrap="square" lIns="0" tIns="43180" rIns="0" bIns="0" rtlCol="0">
            <a:spAutoFit/>
          </a:bodyPr>
          <a:lstStyle/>
          <a:p>
            <a:pPr marL="12700" marR="5080">
              <a:lnSpc>
                <a:spcPts val="5700"/>
              </a:lnSpc>
              <a:spcBef>
                <a:spcPts val="340"/>
              </a:spcBef>
            </a:pPr>
            <a:r>
              <a:rPr sz="4800" spc="-5" dirty="0">
                <a:solidFill>
                  <a:schemeClr val="accent4">
                    <a:lumMod val="75000"/>
                  </a:schemeClr>
                </a:solidFill>
                <a:latin typeface="Corbel"/>
                <a:cs typeface="Corbel"/>
              </a:rPr>
              <a:t>Class 1: </a:t>
            </a:r>
            <a:r>
              <a:rPr sz="4800" spc="-30" dirty="0">
                <a:solidFill>
                  <a:schemeClr val="accent4">
                    <a:lumMod val="75000"/>
                  </a:schemeClr>
                </a:solidFill>
                <a:latin typeface="Corbel"/>
                <a:cs typeface="Corbel"/>
              </a:rPr>
              <a:t>Welcome </a:t>
            </a:r>
            <a:r>
              <a:rPr sz="4800" spc="-5" dirty="0">
                <a:solidFill>
                  <a:schemeClr val="accent4">
                    <a:lumMod val="75000"/>
                  </a:schemeClr>
                </a:solidFill>
                <a:latin typeface="Corbel"/>
                <a:cs typeface="Corbel"/>
              </a:rPr>
              <a:t>and Overview</a:t>
            </a:r>
            <a:endParaRPr sz="4800" dirty="0">
              <a:solidFill>
                <a:schemeClr val="accent4">
                  <a:lumMod val="75000"/>
                </a:schemeClr>
              </a:solidFill>
              <a:latin typeface="Corbel"/>
              <a:cs typeface="Corbel"/>
            </a:endParaRPr>
          </a:p>
        </p:txBody>
      </p:sp>
      <p:sp>
        <p:nvSpPr>
          <p:cNvPr id="11" name="Rectangle 10">
            <a:extLst>
              <a:ext uri="{FF2B5EF4-FFF2-40B4-BE49-F238E27FC236}">
                <a16:creationId xmlns:a16="http://schemas.microsoft.com/office/drawing/2014/main" id="{2BC75DEC-C2BF-FF49-80DE-5F7032332882}"/>
              </a:ext>
            </a:extLst>
          </p:cNvPr>
          <p:cNvSpPr/>
          <p:nvPr/>
        </p:nvSpPr>
        <p:spPr>
          <a:xfrm>
            <a:off x="437265" y="4790881"/>
            <a:ext cx="1755930" cy="369332"/>
          </a:xfrm>
          <a:prstGeom prst="rect">
            <a:avLst/>
          </a:prstGeom>
        </p:spPr>
        <p:txBody>
          <a:bodyPr wrap="none">
            <a:spAutoFit/>
          </a:bodyPr>
          <a:lstStyle/>
          <a:p>
            <a:r>
              <a:rPr lang="en-US" spc="-5" dirty="0">
                <a:solidFill>
                  <a:schemeClr val="accent4">
                    <a:lumMod val="75000"/>
                  </a:schemeClr>
                </a:solidFill>
                <a:latin typeface="Corbel"/>
                <a:cs typeface="Corbel"/>
              </a:rPr>
              <a:t>January 20, 2021</a:t>
            </a:r>
            <a:endParaRPr lang="en-US" dirty="0">
              <a:solidFill>
                <a:schemeClr val="accent4">
                  <a:lumMod val="75000"/>
                </a:schemeClr>
              </a:solidFill>
            </a:endParaRPr>
          </a:p>
        </p:txBody>
      </p:sp>
      <p:sp>
        <p:nvSpPr>
          <p:cNvPr id="6" name="Footer Placeholder 5">
            <a:extLst>
              <a:ext uri="{FF2B5EF4-FFF2-40B4-BE49-F238E27FC236}">
                <a16:creationId xmlns:a16="http://schemas.microsoft.com/office/drawing/2014/main" id="{6B069229-2AF9-164C-8067-488CE11462F1}"/>
              </a:ext>
            </a:extLst>
          </p:cNvPr>
          <p:cNvSpPr>
            <a:spLocks noGrp="1"/>
          </p:cNvSpPr>
          <p:nvPr>
            <p:ph type="ftr" sz="quarter" idx="11"/>
          </p:nvPr>
        </p:nvSpPr>
        <p:spPr/>
        <p:txBody>
          <a:bodyPr/>
          <a:lstStyle/>
          <a:p>
            <a:r>
              <a:rPr lang="en-US"/>
              <a:t>Copyright 2021 Blair MacIntyre ((CC BY-NC-SA 4.0))</a:t>
            </a:r>
          </a:p>
        </p:txBody>
      </p:sp>
      <p:sp>
        <p:nvSpPr>
          <p:cNvPr id="7" name="Rectangle 6">
            <a:extLst>
              <a:ext uri="{FF2B5EF4-FFF2-40B4-BE49-F238E27FC236}">
                <a16:creationId xmlns:a16="http://schemas.microsoft.com/office/drawing/2014/main" id="{1D2BA283-8CA1-D443-B22A-409BDCC415E5}"/>
              </a:ext>
            </a:extLst>
          </p:cNvPr>
          <p:cNvSpPr/>
          <p:nvPr/>
        </p:nvSpPr>
        <p:spPr>
          <a:xfrm>
            <a:off x="437265" y="5867400"/>
            <a:ext cx="7241726" cy="369332"/>
          </a:xfrm>
          <a:prstGeom prst="rect">
            <a:avLst/>
          </a:prstGeom>
        </p:spPr>
        <p:txBody>
          <a:bodyPr wrap="none">
            <a:spAutoFit/>
          </a:bodyPr>
          <a:lstStyle/>
          <a:p>
            <a:r>
              <a:rPr lang="en-US" i="1" spc="-5" dirty="0">
                <a:solidFill>
                  <a:schemeClr val="accent4">
                    <a:lumMod val="75000"/>
                  </a:schemeClr>
                </a:solidFill>
                <a:latin typeface="Corbel"/>
                <a:cs typeface="Corbel"/>
              </a:rPr>
              <a:t>Slides adapted from </a:t>
            </a:r>
            <a:r>
              <a:rPr lang="en-US" i="1" spc="-5" dirty="0" err="1">
                <a:solidFill>
                  <a:schemeClr val="accent4">
                    <a:lumMod val="75000"/>
                  </a:schemeClr>
                </a:solidFill>
                <a:latin typeface="Corbel"/>
                <a:cs typeface="Corbel"/>
              </a:rPr>
              <a:t>Sauvik</a:t>
            </a:r>
            <a:r>
              <a:rPr lang="en-US" i="1" spc="-5" dirty="0">
                <a:solidFill>
                  <a:schemeClr val="accent4">
                    <a:lumMod val="75000"/>
                  </a:schemeClr>
                </a:solidFill>
                <a:latin typeface="Corbel"/>
                <a:cs typeface="Corbel"/>
              </a:rPr>
              <a:t> Das, </a:t>
            </a:r>
            <a:r>
              <a:rPr lang="en-US" i="1" spc="-5" dirty="0" err="1">
                <a:solidFill>
                  <a:schemeClr val="accent4">
                    <a:lumMod val="75000"/>
                  </a:schemeClr>
                </a:solidFill>
                <a:latin typeface="Corbel"/>
                <a:cs typeface="Corbel"/>
              </a:rPr>
              <a:t>Munmun</a:t>
            </a:r>
            <a:r>
              <a:rPr lang="en-US" i="1" spc="-5" dirty="0">
                <a:solidFill>
                  <a:schemeClr val="accent4">
                    <a:lumMod val="75000"/>
                  </a:schemeClr>
                </a:solidFill>
                <a:latin typeface="Corbel"/>
                <a:cs typeface="Corbel"/>
              </a:rPr>
              <a:t> de Choudhury, and Amy </a:t>
            </a:r>
            <a:r>
              <a:rPr lang="en-US" i="1" spc="-5" dirty="0" err="1">
                <a:solidFill>
                  <a:schemeClr val="accent4">
                    <a:lumMod val="75000"/>
                  </a:schemeClr>
                </a:solidFill>
                <a:latin typeface="Corbel"/>
                <a:cs typeface="Corbel"/>
              </a:rPr>
              <a:t>Bruckman</a:t>
            </a:r>
            <a:endParaRPr lang="en-US" i="1" dirty="0">
              <a:solidFill>
                <a:schemeClr val="accent4">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BD698F-8A58-A248-98CD-B59671722872}"/>
              </a:ext>
            </a:extLst>
          </p:cNvPr>
          <p:cNvPicPr>
            <a:picLocks noChangeAspect="1"/>
          </p:cNvPicPr>
          <p:nvPr/>
        </p:nvPicPr>
        <p:blipFill rotWithShape="1">
          <a:blip r:embed="rId3"/>
          <a:srcRect l="1604" t="1997" r="3164" b="23537"/>
          <a:stretch/>
        </p:blipFill>
        <p:spPr>
          <a:xfrm>
            <a:off x="-76200" y="-457200"/>
            <a:ext cx="9296400" cy="4852270"/>
          </a:xfrm>
          <a:prstGeom prst="rect">
            <a:avLst/>
          </a:prstGeom>
        </p:spPr>
      </p:pic>
      <p:sp>
        <p:nvSpPr>
          <p:cNvPr id="2" name="Title 1"/>
          <p:cNvSpPr>
            <a:spLocks noGrp="1"/>
          </p:cNvSpPr>
          <p:nvPr>
            <p:ph type="title"/>
          </p:nvPr>
        </p:nvSpPr>
        <p:spPr>
          <a:xfrm>
            <a:off x="603748" y="4551037"/>
            <a:ext cx="3766337" cy="1509931"/>
          </a:xfrm>
        </p:spPr>
        <p:txBody>
          <a:bodyPr>
            <a:normAutofit/>
          </a:bodyPr>
          <a:lstStyle/>
          <a:p>
            <a:r>
              <a:rPr lang="en-US" sz="3500" dirty="0">
                <a:solidFill>
                  <a:srgbClr val="000000"/>
                </a:solidFill>
              </a:rPr>
              <a:t>Discussion: The Stop Sign</a:t>
            </a:r>
          </a:p>
        </p:txBody>
      </p:sp>
      <p:sp>
        <p:nvSpPr>
          <p:cNvPr id="3" name="Content Placeholder 2"/>
          <p:cNvSpPr>
            <a:spLocks noGrp="1"/>
          </p:cNvSpPr>
          <p:nvPr>
            <p:ph idx="1"/>
          </p:nvPr>
        </p:nvSpPr>
        <p:spPr>
          <a:xfrm>
            <a:off x="4852685" y="4551037"/>
            <a:ext cx="3694808" cy="1509935"/>
          </a:xfrm>
        </p:spPr>
        <p:txBody>
          <a:bodyPr anchor="ctr">
            <a:normAutofit fontScale="92500" lnSpcReduction="20000"/>
          </a:bodyPr>
          <a:lstStyle/>
          <a:p>
            <a:pPr defTabSz="685800">
              <a:spcAft>
                <a:spcPts val="600"/>
              </a:spcAft>
            </a:pPr>
            <a:r>
              <a:rPr lang="en-US" sz="1600" dirty="0">
                <a:solidFill>
                  <a:srgbClr val="000000"/>
                </a:solidFill>
                <a:latin typeface="Corbel"/>
                <a:cs typeface="Corbel"/>
              </a:rPr>
              <a:t>You </a:t>
            </a:r>
            <a:r>
              <a:rPr lang="en-US" sz="1600" spc="-4" dirty="0">
                <a:solidFill>
                  <a:srgbClr val="000000"/>
                </a:solidFill>
                <a:latin typeface="Corbel"/>
                <a:cs typeface="Corbel"/>
              </a:rPr>
              <a:t>are driving out in the desert. </a:t>
            </a:r>
            <a:r>
              <a:rPr lang="en-US" sz="1600" spc="-56" dirty="0">
                <a:solidFill>
                  <a:srgbClr val="000000"/>
                </a:solidFill>
                <a:latin typeface="Corbel"/>
                <a:cs typeface="Corbel"/>
              </a:rPr>
              <a:t>You </a:t>
            </a:r>
            <a:r>
              <a:rPr lang="en-US" sz="1600" spc="-4" dirty="0">
                <a:solidFill>
                  <a:srgbClr val="000000"/>
                </a:solidFill>
                <a:latin typeface="Corbel"/>
                <a:cs typeface="Corbel"/>
              </a:rPr>
              <a:t>can </a:t>
            </a:r>
            <a:r>
              <a:rPr lang="en-US" sz="1600" dirty="0">
                <a:solidFill>
                  <a:srgbClr val="000000"/>
                </a:solidFill>
                <a:latin typeface="Corbel"/>
                <a:cs typeface="Corbel"/>
              </a:rPr>
              <a:t>see </a:t>
            </a:r>
            <a:r>
              <a:rPr lang="en-US" sz="1600" spc="-4" dirty="0">
                <a:solidFill>
                  <a:srgbClr val="000000"/>
                </a:solidFill>
                <a:latin typeface="Corbel"/>
                <a:cs typeface="Corbel"/>
              </a:rPr>
              <a:t>in all  directions</a:t>
            </a:r>
            <a:r>
              <a:rPr lang="en-US" sz="1600" dirty="0">
                <a:solidFill>
                  <a:srgbClr val="000000"/>
                </a:solidFill>
                <a:latin typeface="Corbel"/>
                <a:cs typeface="Corbel"/>
              </a:rPr>
              <a:t> for </a:t>
            </a:r>
            <a:r>
              <a:rPr lang="en-US" sz="1600" spc="-4" dirty="0">
                <a:solidFill>
                  <a:srgbClr val="000000"/>
                </a:solidFill>
                <a:latin typeface="Corbel"/>
                <a:cs typeface="Corbel"/>
              </a:rPr>
              <a:t>miles. </a:t>
            </a:r>
            <a:r>
              <a:rPr lang="en-US" sz="1600" dirty="0">
                <a:solidFill>
                  <a:srgbClr val="000000"/>
                </a:solidFill>
                <a:latin typeface="Corbel"/>
                <a:cs typeface="Corbel"/>
              </a:rPr>
              <a:t>No </a:t>
            </a:r>
            <a:r>
              <a:rPr lang="en-US" sz="1600" spc="-4" dirty="0">
                <a:solidFill>
                  <a:srgbClr val="000000"/>
                </a:solidFill>
                <a:latin typeface="Corbel"/>
                <a:cs typeface="Corbel"/>
              </a:rPr>
              <a:t>one else</a:t>
            </a:r>
            <a:r>
              <a:rPr lang="en-US" sz="1600" spc="19" dirty="0">
                <a:solidFill>
                  <a:srgbClr val="000000"/>
                </a:solidFill>
                <a:latin typeface="Corbel"/>
                <a:cs typeface="Corbel"/>
              </a:rPr>
              <a:t> </a:t>
            </a:r>
            <a:r>
              <a:rPr lang="en-US" sz="1600" spc="-4" dirty="0">
                <a:solidFill>
                  <a:srgbClr val="000000"/>
                </a:solidFill>
                <a:latin typeface="Corbel"/>
                <a:cs typeface="Corbel"/>
              </a:rPr>
              <a:t>is</a:t>
            </a:r>
            <a:r>
              <a:rPr lang="en-US" sz="1600" dirty="0">
                <a:solidFill>
                  <a:srgbClr val="000000"/>
                </a:solidFill>
                <a:latin typeface="Corbel"/>
                <a:cs typeface="Corbel"/>
              </a:rPr>
              <a:t> </a:t>
            </a:r>
            <a:r>
              <a:rPr lang="en-US" sz="1600" spc="-4" dirty="0">
                <a:solidFill>
                  <a:srgbClr val="000000"/>
                </a:solidFill>
                <a:latin typeface="Corbel"/>
                <a:cs typeface="Corbel"/>
              </a:rPr>
              <a:t>around. You see a stop sign. </a:t>
            </a:r>
            <a:r>
              <a:rPr lang="en-US" sz="1600" dirty="0">
                <a:solidFill>
                  <a:srgbClr val="000000"/>
                </a:solidFill>
                <a:latin typeface="Corbel"/>
                <a:cs typeface="Corbel"/>
              </a:rPr>
              <a:t>Do</a:t>
            </a:r>
            <a:r>
              <a:rPr lang="en-US" sz="1600" spc="-75" dirty="0">
                <a:solidFill>
                  <a:srgbClr val="000000"/>
                </a:solidFill>
                <a:latin typeface="Corbel"/>
                <a:cs typeface="Corbel"/>
              </a:rPr>
              <a:t> </a:t>
            </a:r>
            <a:r>
              <a:rPr lang="en-US" sz="1600" dirty="0">
                <a:solidFill>
                  <a:srgbClr val="000000"/>
                </a:solidFill>
                <a:latin typeface="Corbel"/>
                <a:cs typeface="Corbel"/>
              </a:rPr>
              <a:t>you stop</a:t>
            </a:r>
            <a:r>
              <a:rPr lang="en-US" sz="1600" spc="-4" dirty="0">
                <a:solidFill>
                  <a:srgbClr val="000000"/>
                </a:solidFill>
                <a:latin typeface="Corbel"/>
                <a:cs typeface="Corbel"/>
              </a:rPr>
              <a:t>? Why </a:t>
            </a:r>
            <a:r>
              <a:rPr lang="en-US" sz="1600" dirty="0">
                <a:solidFill>
                  <a:srgbClr val="000000"/>
                </a:solidFill>
                <a:latin typeface="Corbel"/>
                <a:cs typeface="Corbel"/>
              </a:rPr>
              <a:t>or </a:t>
            </a:r>
            <a:r>
              <a:rPr lang="en-US" sz="1600" spc="-4" dirty="0">
                <a:solidFill>
                  <a:srgbClr val="000000"/>
                </a:solidFill>
                <a:latin typeface="Corbel"/>
                <a:cs typeface="Corbel"/>
              </a:rPr>
              <a:t>why</a:t>
            </a:r>
            <a:r>
              <a:rPr lang="en-US" sz="1600" spc="-116" dirty="0">
                <a:solidFill>
                  <a:srgbClr val="000000"/>
                </a:solidFill>
                <a:latin typeface="Corbel"/>
                <a:cs typeface="Corbel"/>
              </a:rPr>
              <a:t> </a:t>
            </a:r>
            <a:r>
              <a:rPr lang="en-US" sz="1600" spc="-4" dirty="0">
                <a:solidFill>
                  <a:srgbClr val="000000"/>
                </a:solidFill>
                <a:latin typeface="Corbel"/>
                <a:cs typeface="Corbel"/>
              </a:rPr>
              <a:t>not?</a:t>
            </a:r>
          </a:p>
          <a:p>
            <a:pPr defTabSz="685800">
              <a:spcAft>
                <a:spcPts val="600"/>
              </a:spcAft>
            </a:pPr>
            <a:endParaRPr lang="en-US" sz="1600" spc="-4" dirty="0">
              <a:solidFill>
                <a:srgbClr val="000000"/>
              </a:solidFill>
              <a:latin typeface="Corbel"/>
              <a:cs typeface="Corbel"/>
            </a:endParaRPr>
          </a:p>
          <a:p>
            <a:pPr defTabSz="685800">
              <a:spcAft>
                <a:spcPts val="600"/>
              </a:spcAft>
            </a:pPr>
            <a:r>
              <a:rPr lang="en-US" sz="1600" dirty="0">
                <a:solidFill>
                  <a:srgbClr val="000000"/>
                </a:solidFill>
                <a:latin typeface="Corbel"/>
                <a:cs typeface="Corbel"/>
              </a:rPr>
              <a:t>Answer the poll and write out why in chat.</a:t>
            </a:r>
          </a:p>
        </p:txBody>
      </p:sp>
      <p:sp>
        <p:nvSpPr>
          <p:cNvPr id="4" name="Footer Placeholder 3">
            <a:extLst>
              <a:ext uri="{FF2B5EF4-FFF2-40B4-BE49-F238E27FC236}">
                <a16:creationId xmlns:a16="http://schemas.microsoft.com/office/drawing/2014/main" id="{152EAA57-0409-0749-BF8F-371462E9D0E2}"/>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2639561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365126"/>
            <a:ext cx="7886700" cy="1325563"/>
          </a:xfrm>
        </p:spPr>
        <p:txBody>
          <a:bodyPr vert="horz" lIns="91440" tIns="45720" rIns="91440" bIns="45720" rtlCol="0" anchor="ctr">
            <a:normAutofit/>
          </a:bodyPr>
          <a:lstStyle/>
          <a:p>
            <a:r>
              <a:rPr lang="en-US" dirty="0"/>
              <a:t>Logistics</a:t>
            </a:r>
          </a:p>
        </p:txBody>
      </p:sp>
      <p:sp>
        <p:nvSpPr>
          <p:cNvPr id="7" name="Content Placeholder 6">
            <a:extLst>
              <a:ext uri="{FF2B5EF4-FFF2-40B4-BE49-F238E27FC236}">
                <a16:creationId xmlns:a16="http://schemas.microsoft.com/office/drawing/2014/main" id="{D6045225-E7CB-A746-983C-0495BB52C0CD}"/>
              </a:ext>
            </a:extLst>
          </p:cNvPr>
          <p:cNvSpPr>
            <a:spLocks noGrp="1"/>
          </p:cNvSpPr>
          <p:nvPr>
            <p:ph idx="1"/>
          </p:nvPr>
        </p:nvSpPr>
        <p:spPr/>
        <p:txBody>
          <a:bodyPr/>
          <a:lstStyle/>
          <a:p>
            <a:r>
              <a:rPr lang="en-US" dirty="0"/>
              <a:t>Course webpage &amp; syllabus:</a:t>
            </a:r>
            <a:br>
              <a:rPr lang="en-US" dirty="0"/>
            </a:br>
            <a:r>
              <a:rPr lang="en-US" dirty="0">
                <a:hlinkClick r:id="rId3"/>
              </a:rPr>
              <a:t>https://blairmacintyre.me/cs4873-s21</a:t>
            </a:r>
            <a:r>
              <a:rPr lang="en-US" dirty="0"/>
              <a:t> </a:t>
            </a:r>
          </a:p>
          <a:p>
            <a:endParaRPr lang="en-US" dirty="0"/>
          </a:p>
          <a:p>
            <a:r>
              <a:rPr lang="en-US" dirty="0"/>
              <a:t>Canvas for announcements, </a:t>
            </a:r>
            <a:r>
              <a:rPr lang="en-US" dirty="0" err="1"/>
              <a:t>Perusall</a:t>
            </a:r>
            <a:r>
              <a:rPr lang="en-US" dirty="0"/>
              <a:t>, and homework submissions</a:t>
            </a:r>
          </a:p>
          <a:p>
            <a:endParaRPr lang="en-US" dirty="0"/>
          </a:p>
          <a:p>
            <a:r>
              <a:rPr lang="en-US" dirty="0"/>
              <a:t>Videos and (most) readings in </a:t>
            </a:r>
            <a:r>
              <a:rPr lang="en-US" dirty="0" err="1"/>
              <a:t>Perusall</a:t>
            </a:r>
            <a:endParaRPr lang="en-US" dirty="0"/>
          </a:p>
          <a:p>
            <a:endParaRPr lang="en-US" dirty="0"/>
          </a:p>
          <a:p>
            <a:r>
              <a:rPr lang="en-US" dirty="0"/>
              <a:t>You’ll go over the webpage in more detail in your recitation</a:t>
            </a:r>
          </a:p>
          <a:p>
            <a:endParaRPr lang="en-US" dirty="0"/>
          </a:p>
          <a:p>
            <a:endParaRPr lang="en-US" dirty="0"/>
          </a:p>
        </p:txBody>
      </p:sp>
      <p:sp>
        <p:nvSpPr>
          <p:cNvPr id="4" name="Footer Placeholder 3">
            <a:extLst>
              <a:ext uri="{FF2B5EF4-FFF2-40B4-BE49-F238E27FC236}">
                <a16:creationId xmlns:a16="http://schemas.microsoft.com/office/drawing/2014/main" id="{53D68E06-F680-B94E-BA40-ED885A981F64}"/>
              </a:ext>
            </a:extLst>
          </p:cNvPr>
          <p:cNvSpPr>
            <a:spLocks noGrp="1"/>
          </p:cNvSpPr>
          <p:nvPr>
            <p:ph type="ftr" sz="quarter" idx="11"/>
          </p:nvPr>
        </p:nvSpPr>
        <p:spPr>
          <a:xfrm>
            <a:off x="3028950" y="6356351"/>
            <a:ext cx="3086100" cy="365125"/>
          </a:xfrm>
        </p:spPr>
        <p:txBody>
          <a:bodyPr/>
          <a:lstStyle/>
          <a:p>
            <a:r>
              <a:rPr lang="en-US"/>
              <a:t>Copyright 2021 Blair MacIntyre ((CC BY-NC-SA 4.0))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527" y="678849"/>
            <a:ext cx="8576945" cy="849592"/>
          </a:xfrm>
          <a:prstGeom prst="rect">
            <a:avLst/>
          </a:prstGeom>
          <a:noFill/>
        </p:spPr>
        <p:txBody>
          <a:bodyPr vert="horz" wrap="square" lIns="0" tIns="338455" rIns="0" bIns="0" rtlCol="0">
            <a:spAutoFit/>
          </a:bodyPr>
          <a:lstStyle/>
          <a:p>
            <a:pPr marR="80645" algn="l">
              <a:lnSpc>
                <a:spcPct val="100000"/>
              </a:lnSpc>
              <a:spcBef>
                <a:spcPts val="2665"/>
              </a:spcBef>
            </a:pPr>
            <a:r>
              <a:rPr lang="en-US" spc="-5" dirty="0"/>
              <a:t>What does ”remote synchronous” mean?</a:t>
            </a:r>
            <a:endParaRPr dirty="0"/>
          </a:p>
        </p:txBody>
      </p:sp>
      <p:sp>
        <p:nvSpPr>
          <p:cNvPr id="3" name="object 3"/>
          <p:cNvSpPr txBox="1"/>
          <p:nvPr/>
        </p:nvSpPr>
        <p:spPr>
          <a:xfrm>
            <a:off x="381000" y="2094576"/>
            <a:ext cx="8382000" cy="3670877"/>
          </a:xfrm>
          <a:prstGeom prst="rect">
            <a:avLst/>
          </a:prstGeom>
        </p:spPr>
        <p:txBody>
          <a:bodyPr vert="horz" wrap="square" lIns="0" tIns="84455" rIns="0" bIns="0" rtlCol="0">
            <a:spAutoFit/>
          </a:bodyPr>
          <a:lstStyle/>
          <a:p>
            <a:pPr marL="812800" lvl="1" indent="-342900">
              <a:spcBef>
                <a:spcPts val="665"/>
              </a:spcBef>
              <a:buFont typeface="Arial" charset="0"/>
              <a:buChar char="•"/>
              <a:tabLst>
                <a:tab pos="466090" algn="l"/>
              </a:tabLst>
            </a:pPr>
            <a:r>
              <a:rPr lang="en-US" sz="2200" dirty="0">
                <a:latin typeface="Calibri"/>
                <a:cs typeface="Calibri"/>
              </a:rPr>
              <a:t>We have a class time, which guarantees we </a:t>
            </a:r>
            <a:r>
              <a:rPr lang="en-US" sz="2200" i="1" dirty="0">
                <a:latin typeface="Calibri"/>
                <a:cs typeface="Calibri"/>
              </a:rPr>
              <a:t>can</a:t>
            </a:r>
            <a:r>
              <a:rPr lang="en-US" sz="2200" dirty="0">
                <a:latin typeface="Calibri"/>
                <a:cs typeface="Calibri"/>
              </a:rPr>
              <a:t> meet together; attendance will not be required at lectures (after this one)</a:t>
            </a:r>
          </a:p>
          <a:p>
            <a:pPr marL="1270000" lvl="2" indent="-342900">
              <a:spcBef>
                <a:spcPts val="665"/>
              </a:spcBef>
              <a:buFont typeface="Arial" charset="0"/>
              <a:buChar char="•"/>
              <a:tabLst>
                <a:tab pos="466090" algn="l"/>
              </a:tabLst>
            </a:pPr>
            <a:r>
              <a:rPr lang="en-US" sz="2200" dirty="0">
                <a:latin typeface="Calibri"/>
                <a:cs typeface="Calibri"/>
              </a:rPr>
              <a:t>Most lectures will be pre-recorded</a:t>
            </a:r>
          </a:p>
          <a:p>
            <a:pPr marL="1270000" lvl="2" indent="-342900">
              <a:spcBef>
                <a:spcPts val="665"/>
              </a:spcBef>
              <a:buFont typeface="Arial" charset="0"/>
              <a:buChar char="•"/>
              <a:tabLst>
                <a:tab pos="466090" algn="l"/>
              </a:tabLst>
            </a:pPr>
            <a:r>
              <a:rPr lang="en-US" sz="2200" dirty="0">
                <a:latin typeface="Calibri"/>
                <a:cs typeface="Calibri"/>
              </a:rPr>
              <a:t>Mondays:  instructor available to meet in Teams</a:t>
            </a:r>
          </a:p>
          <a:p>
            <a:pPr marL="1270000" lvl="2" indent="-342900">
              <a:spcBef>
                <a:spcPts val="665"/>
              </a:spcBef>
              <a:buFont typeface="Arial" charset="0"/>
              <a:buChar char="•"/>
              <a:tabLst>
                <a:tab pos="466090" algn="l"/>
              </a:tabLst>
            </a:pPr>
            <a:r>
              <a:rPr lang="en-US" sz="2200" dirty="0">
                <a:latin typeface="Calibri"/>
                <a:cs typeface="Calibri"/>
              </a:rPr>
              <a:t>Wednesdays: instructor and TAs available to meet in Teams</a:t>
            </a:r>
          </a:p>
          <a:p>
            <a:pPr marL="812800" lvl="1" indent="-342900">
              <a:spcBef>
                <a:spcPts val="665"/>
              </a:spcBef>
              <a:buFont typeface="Arial" charset="0"/>
              <a:buChar char="•"/>
              <a:tabLst>
                <a:tab pos="466090" algn="l"/>
              </a:tabLst>
            </a:pPr>
            <a:endParaRPr lang="en-US" sz="2200" dirty="0">
              <a:latin typeface="Calibri"/>
              <a:cs typeface="Calibri"/>
            </a:endParaRPr>
          </a:p>
          <a:p>
            <a:pPr marL="812800" lvl="1" indent="-342900">
              <a:spcBef>
                <a:spcPts val="665"/>
              </a:spcBef>
              <a:buFont typeface="Arial" charset="0"/>
              <a:buChar char="•"/>
              <a:tabLst>
                <a:tab pos="466090" algn="l"/>
              </a:tabLst>
            </a:pPr>
            <a:r>
              <a:rPr lang="en-US" sz="2200" dirty="0">
                <a:latin typeface="Calibri"/>
                <a:cs typeface="Calibri"/>
              </a:rPr>
              <a:t>This is the first time I’ve taught this course, so there will be some experimentation. Thanks for understanding!</a:t>
            </a:r>
          </a:p>
          <a:p>
            <a:pPr marL="1270000" lvl="2" indent="-342900">
              <a:spcBef>
                <a:spcPts val="665"/>
              </a:spcBef>
              <a:buFont typeface="Arial" charset="0"/>
              <a:buChar char="•"/>
              <a:tabLst>
                <a:tab pos="466090" algn="l"/>
              </a:tabLst>
            </a:pPr>
            <a:r>
              <a:rPr lang="en-US" sz="2200" dirty="0">
                <a:latin typeface="Calibri"/>
                <a:cs typeface="Calibri"/>
              </a:rPr>
              <a:t>No exams;  instead, weekly quizzes and reading commentaries</a:t>
            </a:r>
          </a:p>
        </p:txBody>
      </p:sp>
      <p:sp>
        <p:nvSpPr>
          <p:cNvPr id="4" name="Footer Placeholder 3">
            <a:extLst>
              <a:ext uri="{FF2B5EF4-FFF2-40B4-BE49-F238E27FC236}">
                <a16:creationId xmlns:a16="http://schemas.microsoft.com/office/drawing/2014/main" id="{6B62B072-FAE7-A848-ABAB-4C4D48AF7899}"/>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1593131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163" y="455773"/>
            <a:ext cx="8576945" cy="988091"/>
          </a:xfrm>
          <a:prstGeom prst="rect">
            <a:avLst/>
          </a:prstGeom>
          <a:noFill/>
        </p:spPr>
        <p:txBody>
          <a:bodyPr vert="horz" wrap="square" lIns="0" tIns="338455" rIns="0" bIns="0" rtlCol="0">
            <a:spAutoFit/>
          </a:bodyPr>
          <a:lstStyle/>
          <a:p>
            <a:pPr marR="80645" algn="l">
              <a:lnSpc>
                <a:spcPct val="100000"/>
              </a:lnSpc>
              <a:spcBef>
                <a:spcPts val="2665"/>
              </a:spcBef>
            </a:pPr>
            <a:r>
              <a:rPr lang="en-US" spc="-5" dirty="0"/>
              <a:t>Course Structure</a:t>
            </a:r>
            <a:endParaRPr dirty="0"/>
          </a:p>
        </p:txBody>
      </p:sp>
      <p:sp>
        <p:nvSpPr>
          <p:cNvPr id="3" name="object 3"/>
          <p:cNvSpPr txBox="1"/>
          <p:nvPr/>
        </p:nvSpPr>
        <p:spPr>
          <a:xfrm>
            <a:off x="1828800" y="1828800"/>
            <a:ext cx="6213475" cy="4558299"/>
          </a:xfrm>
          <a:prstGeom prst="rect">
            <a:avLst/>
          </a:prstGeom>
        </p:spPr>
        <p:txBody>
          <a:bodyPr vert="horz" wrap="square" lIns="0" tIns="84455" rIns="0" bIns="0" rtlCol="0">
            <a:spAutoFit/>
          </a:bodyPr>
          <a:lstStyle/>
          <a:p>
            <a:pPr marL="355600" indent="-342900">
              <a:lnSpc>
                <a:spcPct val="100000"/>
              </a:lnSpc>
              <a:spcBef>
                <a:spcPts val="665"/>
              </a:spcBef>
              <a:buFont typeface="Arial" charset="0"/>
              <a:buChar char="•"/>
              <a:tabLst>
                <a:tab pos="466090" algn="l"/>
              </a:tabLst>
            </a:pPr>
            <a:r>
              <a:rPr lang="en-US" sz="2400" spc="-5" dirty="0">
                <a:solidFill>
                  <a:srgbClr val="262626"/>
                </a:solidFill>
                <a:latin typeface="Calibri"/>
                <a:cs typeface="Calibri"/>
              </a:rPr>
              <a:t>50-minute lectures twice a week:</a:t>
            </a:r>
          </a:p>
          <a:p>
            <a:pPr marL="812800" lvl="1" indent="-342900">
              <a:spcBef>
                <a:spcPts val="665"/>
              </a:spcBef>
              <a:buFont typeface="Arial" charset="0"/>
              <a:buChar char="•"/>
              <a:tabLst>
                <a:tab pos="466090" algn="l"/>
              </a:tabLst>
            </a:pPr>
            <a:r>
              <a:rPr lang="en-US" sz="2200" dirty="0">
                <a:latin typeface="Calibri"/>
                <a:cs typeface="Calibri"/>
              </a:rPr>
              <a:t>M/W 9:30-11:20</a:t>
            </a:r>
          </a:p>
          <a:p>
            <a:pPr marL="812800" lvl="1" indent="-342900">
              <a:spcBef>
                <a:spcPts val="665"/>
              </a:spcBef>
              <a:buFont typeface="Arial" charset="0"/>
              <a:buChar char="•"/>
              <a:tabLst>
                <a:tab pos="466090" algn="l"/>
              </a:tabLst>
            </a:pPr>
            <a:r>
              <a:rPr lang="en-US" sz="2200" dirty="0">
                <a:latin typeface="Calibri"/>
                <a:cs typeface="Calibri"/>
              </a:rPr>
              <a:t>Virtually via Teams for now</a:t>
            </a:r>
          </a:p>
          <a:p>
            <a:pPr marL="355600" indent="-342900">
              <a:spcBef>
                <a:spcPts val="665"/>
              </a:spcBef>
              <a:buFont typeface="Arial" charset="0"/>
              <a:buChar char="•"/>
              <a:tabLst>
                <a:tab pos="466090" algn="l"/>
              </a:tabLst>
            </a:pPr>
            <a:r>
              <a:rPr lang="en-US" sz="2200" dirty="0">
                <a:latin typeface="Calibri"/>
                <a:cs typeface="Calibri"/>
              </a:rPr>
              <a:t>2-hour recitations once a week</a:t>
            </a:r>
          </a:p>
          <a:p>
            <a:pPr marL="812800" lvl="1" indent="-342900">
              <a:spcBef>
                <a:spcPts val="665"/>
              </a:spcBef>
              <a:buFont typeface="Arial" charset="0"/>
              <a:buChar char="•"/>
              <a:tabLst>
                <a:tab pos="466090" algn="l"/>
              </a:tabLst>
            </a:pPr>
            <a:r>
              <a:rPr lang="en-US" sz="2200" dirty="0">
                <a:latin typeface="Calibri"/>
                <a:cs typeface="Calibri"/>
              </a:rPr>
              <a:t>Run by one of your TAs</a:t>
            </a:r>
          </a:p>
          <a:p>
            <a:pPr marL="812800" lvl="1" indent="-342900">
              <a:spcBef>
                <a:spcPts val="665"/>
              </a:spcBef>
              <a:buFont typeface="Arial" charset="0"/>
              <a:buChar char="•"/>
              <a:tabLst>
                <a:tab pos="466090" algn="l"/>
              </a:tabLst>
            </a:pPr>
            <a:r>
              <a:rPr lang="en-US" sz="2200" dirty="0">
                <a:latin typeface="Calibri"/>
                <a:cs typeface="Calibri"/>
              </a:rPr>
              <a:t>Attendance mandatory</a:t>
            </a:r>
          </a:p>
          <a:p>
            <a:pPr marL="812800" lvl="1" indent="-342900">
              <a:spcBef>
                <a:spcPts val="665"/>
              </a:spcBef>
              <a:buFont typeface="Arial" charset="0"/>
              <a:buChar char="•"/>
              <a:tabLst>
                <a:tab pos="466090" algn="l"/>
              </a:tabLst>
            </a:pPr>
            <a:r>
              <a:rPr lang="en-US" sz="2200" dirty="0">
                <a:latin typeface="Calibri"/>
                <a:cs typeface="Calibri"/>
              </a:rPr>
              <a:t>Virtually via </a:t>
            </a:r>
            <a:r>
              <a:rPr lang="en-US" sz="2200" dirty="0" err="1">
                <a:latin typeface="Calibri"/>
                <a:cs typeface="Calibri"/>
              </a:rPr>
              <a:t>BlueJeans</a:t>
            </a:r>
            <a:r>
              <a:rPr lang="en-US" sz="2200" dirty="0">
                <a:latin typeface="Calibri"/>
                <a:cs typeface="Calibri"/>
              </a:rPr>
              <a:t> or Teams (TA will tell you where/how to meet via Canvas for your section)</a:t>
            </a:r>
          </a:p>
          <a:p>
            <a:pPr marL="812800" lvl="1" indent="-342900">
              <a:spcBef>
                <a:spcPts val="665"/>
              </a:spcBef>
              <a:buFont typeface="Arial" charset="0"/>
              <a:buChar char="•"/>
              <a:tabLst>
                <a:tab pos="466090" algn="l"/>
              </a:tabLst>
            </a:pPr>
            <a:r>
              <a:rPr lang="en-US" sz="2200" dirty="0">
                <a:latin typeface="Calibri"/>
                <a:cs typeface="Calibri"/>
              </a:rPr>
              <a:t>Recitations start </a:t>
            </a:r>
            <a:r>
              <a:rPr lang="en-US" sz="2200" b="1" dirty="0">
                <a:latin typeface="Calibri"/>
                <a:cs typeface="Calibri"/>
              </a:rPr>
              <a:t>TODAY</a:t>
            </a:r>
          </a:p>
          <a:p>
            <a:pPr marL="355600" indent="-342900">
              <a:spcBef>
                <a:spcPts val="665"/>
              </a:spcBef>
              <a:buFont typeface="Arial" charset="0"/>
              <a:buChar char="•"/>
              <a:tabLst>
                <a:tab pos="466090" algn="l"/>
              </a:tabLst>
            </a:pPr>
            <a:r>
              <a:rPr lang="en-US" sz="2200" dirty="0">
                <a:latin typeface="Calibri"/>
                <a:cs typeface="Calibri"/>
              </a:rPr>
              <a:t>Topic schedules on course webpage (may change)</a:t>
            </a:r>
            <a:endParaRPr sz="2200" dirty="0">
              <a:latin typeface="Calibri"/>
              <a:cs typeface="Calibri"/>
            </a:endParaRPr>
          </a:p>
        </p:txBody>
      </p:sp>
      <p:sp>
        <p:nvSpPr>
          <p:cNvPr id="4" name="Footer Placeholder 3">
            <a:extLst>
              <a:ext uri="{FF2B5EF4-FFF2-40B4-BE49-F238E27FC236}">
                <a16:creationId xmlns:a16="http://schemas.microsoft.com/office/drawing/2014/main" id="{EE291A02-2AAC-1143-A7A8-AA657BA51360}"/>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3066827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527" y="609600"/>
            <a:ext cx="8576945" cy="988091"/>
          </a:xfrm>
          <a:prstGeom prst="rect">
            <a:avLst/>
          </a:prstGeom>
          <a:noFill/>
        </p:spPr>
        <p:txBody>
          <a:bodyPr vert="horz" wrap="square" lIns="0" tIns="338455" rIns="0" bIns="0" rtlCol="0" anchor="t">
            <a:spAutoFit/>
          </a:bodyPr>
          <a:lstStyle/>
          <a:p>
            <a:pPr marR="80645" algn="l">
              <a:lnSpc>
                <a:spcPct val="100000"/>
              </a:lnSpc>
              <a:spcBef>
                <a:spcPts val="2665"/>
              </a:spcBef>
            </a:pPr>
            <a:r>
              <a:rPr lang="en-US" spc="-5" dirty="0"/>
              <a:t>Grading</a:t>
            </a:r>
            <a:endParaRPr dirty="0"/>
          </a:p>
        </p:txBody>
      </p:sp>
      <p:graphicFrame>
        <p:nvGraphicFramePr>
          <p:cNvPr id="4" name="Table 3">
            <a:extLst>
              <a:ext uri="{FF2B5EF4-FFF2-40B4-BE49-F238E27FC236}">
                <a16:creationId xmlns:a16="http://schemas.microsoft.com/office/drawing/2014/main" id="{A6C6BD0A-9A63-AC42-8226-D3D923F98D5E}"/>
              </a:ext>
            </a:extLst>
          </p:cNvPr>
          <p:cNvGraphicFramePr>
            <a:graphicFrameLocks noGrp="1"/>
          </p:cNvGraphicFramePr>
          <p:nvPr>
            <p:extLst>
              <p:ext uri="{D42A27DB-BD31-4B8C-83A1-F6EECF244321}">
                <p14:modId xmlns:p14="http://schemas.microsoft.com/office/powerpoint/2010/main" val="3989908003"/>
              </p:ext>
            </p:extLst>
          </p:nvPr>
        </p:nvGraphicFramePr>
        <p:xfrm>
          <a:off x="520700" y="2606149"/>
          <a:ext cx="8102600" cy="2738660"/>
        </p:xfrm>
        <a:graphic>
          <a:graphicData uri="http://schemas.openxmlformats.org/drawingml/2006/table">
            <a:tbl>
              <a:tblPr>
                <a:tableStyleId>{2D5ABB26-0587-4C30-8999-92F81FD0307C}</a:tableStyleId>
              </a:tblPr>
              <a:tblGrid>
                <a:gridCol w="4051300">
                  <a:extLst>
                    <a:ext uri="{9D8B030D-6E8A-4147-A177-3AD203B41FA5}">
                      <a16:colId xmlns:a16="http://schemas.microsoft.com/office/drawing/2014/main" val="3204356983"/>
                    </a:ext>
                  </a:extLst>
                </a:gridCol>
                <a:gridCol w="4051300">
                  <a:extLst>
                    <a:ext uri="{9D8B030D-6E8A-4147-A177-3AD203B41FA5}">
                      <a16:colId xmlns:a16="http://schemas.microsoft.com/office/drawing/2014/main" val="2142797031"/>
                    </a:ext>
                  </a:extLst>
                </a:gridCol>
              </a:tblGrid>
              <a:tr h="483136">
                <a:tc>
                  <a:txBody>
                    <a:bodyPr/>
                    <a:lstStyle/>
                    <a:p>
                      <a:pPr algn="l" fontAlgn="auto"/>
                      <a:br>
                        <a:rPr lang="en-US" sz="1400" dirty="0">
                          <a:effectLst/>
                        </a:rPr>
                      </a:br>
                      <a:endParaRPr lang="en-US" sz="1400" b="1" dirty="0">
                        <a:effectLst/>
                      </a:endParaRPr>
                    </a:p>
                  </a:txBody>
                  <a:tcPr marL="69019" marR="69019" marT="34510" marB="34510" anchor="ctr"/>
                </a:tc>
                <a:tc>
                  <a:txBody>
                    <a:bodyPr/>
                    <a:lstStyle/>
                    <a:p>
                      <a:r>
                        <a:rPr lang="en-US" sz="2000" b="1" dirty="0">
                          <a:effectLst/>
                        </a:rPr>
                        <a:t>% of final grade</a:t>
                      </a:r>
                      <a:endParaRPr lang="en-US" sz="2000" b="1" dirty="0"/>
                    </a:p>
                  </a:txBody>
                  <a:tcPr marL="69019" marR="69019" marT="34510" marB="34510"/>
                </a:tc>
                <a:extLst>
                  <a:ext uri="{0D108BD9-81ED-4DB2-BD59-A6C34878D82A}">
                    <a16:rowId xmlns:a16="http://schemas.microsoft.com/office/drawing/2014/main" val="1691133689"/>
                  </a:ext>
                </a:extLst>
              </a:tr>
              <a:tr h="276078">
                <a:tc>
                  <a:txBody>
                    <a:bodyPr/>
                    <a:lstStyle/>
                    <a:p>
                      <a:pPr algn="l"/>
                      <a:r>
                        <a:rPr lang="en-US" sz="2000" u="none" strike="noStrike" dirty="0">
                          <a:solidFill>
                            <a:schemeClr val="tx1"/>
                          </a:solidFill>
                          <a:effectLst/>
                        </a:rPr>
                        <a:t>Reading Commentaries</a:t>
                      </a:r>
                      <a:endParaRPr lang="en-US" sz="2000" b="1" u="none" dirty="0">
                        <a:solidFill>
                          <a:schemeClr val="tx1"/>
                        </a:solidFill>
                        <a:effectLst/>
                      </a:endParaRPr>
                    </a:p>
                  </a:txBody>
                  <a:tcPr marL="69019" marR="69019" marT="34510" marB="34510" anchor="ctr"/>
                </a:tc>
                <a:tc>
                  <a:txBody>
                    <a:bodyPr/>
                    <a:lstStyle/>
                    <a:p>
                      <a:pPr algn="l"/>
                      <a:r>
                        <a:rPr lang="en-US" sz="2000" dirty="0">
                          <a:effectLst/>
                        </a:rPr>
                        <a:t>10</a:t>
                      </a:r>
                    </a:p>
                  </a:txBody>
                  <a:tcPr marL="69019" marR="69019" marT="34510" marB="34510" anchor="ctr"/>
                </a:tc>
                <a:extLst>
                  <a:ext uri="{0D108BD9-81ED-4DB2-BD59-A6C34878D82A}">
                    <a16:rowId xmlns:a16="http://schemas.microsoft.com/office/drawing/2014/main" val="3613370286"/>
                  </a:ext>
                </a:extLst>
              </a:tr>
              <a:tr h="276078">
                <a:tc>
                  <a:txBody>
                    <a:bodyPr/>
                    <a:lstStyle/>
                    <a:p>
                      <a:pPr algn="l"/>
                      <a:r>
                        <a:rPr lang="en-US" sz="2000" b="0" u="none" dirty="0">
                          <a:solidFill>
                            <a:schemeClr val="tx1"/>
                          </a:solidFill>
                          <a:effectLst/>
                        </a:rPr>
                        <a:t>Quizzes</a:t>
                      </a:r>
                    </a:p>
                  </a:txBody>
                  <a:tcPr marL="69019" marR="69019" marT="34510" marB="34510" anchor="ctr"/>
                </a:tc>
                <a:tc>
                  <a:txBody>
                    <a:bodyPr/>
                    <a:lstStyle/>
                    <a:p>
                      <a:pPr algn="l"/>
                      <a:r>
                        <a:rPr lang="en-US" sz="2000" dirty="0">
                          <a:effectLst/>
                        </a:rPr>
                        <a:t>10</a:t>
                      </a:r>
                    </a:p>
                  </a:txBody>
                  <a:tcPr marL="69019" marR="69019" marT="34510" marB="34510" anchor="ctr"/>
                </a:tc>
                <a:extLst>
                  <a:ext uri="{0D108BD9-81ED-4DB2-BD59-A6C34878D82A}">
                    <a16:rowId xmlns:a16="http://schemas.microsoft.com/office/drawing/2014/main" val="3355106669"/>
                  </a:ext>
                </a:extLst>
              </a:tr>
              <a:tr h="276078">
                <a:tc>
                  <a:txBody>
                    <a:bodyPr/>
                    <a:lstStyle/>
                    <a:p>
                      <a:pPr algn="l"/>
                      <a:r>
                        <a:rPr lang="en-US" sz="2000" dirty="0">
                          <a:effectLst/>
                        </a:rPr>
                        <a:t>Recitation participation</a:t>
                      </a:r>
                      <a:endParaRPr lang="en-US" sz="2000" b="1" dirty="0">
                        <a:effectLst/>
                      </a:endParaRPr>
                    </a:p>
                  </a:txBody>
                  <a:tcPr marL="69019" marR="69019" marT="34510" marB="34510" anchor="ctr"/>
                </a:tc>
                <a:tc>
                  <a:txBody>
                    <a:bodyPr/>
                    <a:lstStyle/>
                    <a:p>
                      <a:pPr algn="l"/>
                      <a:r>
                        <a:rPr lang="en-US" sz="2000" dirty="0">
                          <a:effectLst/>
                        </a:rPr>
                        <a:t>25</a:t>
                      </a:r>
                    </a:p>
                  </a:txBody>
                  <a:tcPr marL="69019" marR="69019" marT="34510" marB="34510" anchor="ctr"/>
                </a:tc>
                <a:extLst>
                  <a:ext uri="{0D108BD9-81ED-4DB2-BD59-A6C34878D82A}">
                    <a16:rowId xmlns:a16="http://schemas.microsoft.com/office/drawing/2014/main" val="630663161"/>
                  </a:ext>
                </a:extLst>
              </a:tr>
              <a:tr h="276078">
                <a:tc>
                  <a:txBody>
                    <a:bodyPr/>
                    <a:lstStyle/>
                    <a:p>
                      <a:pPr algn="l"/>
                      <a:r>
                        <a:rPr lang="en-US" sz="2000" u="none" strike="noStrike" dirty="0">
                          <a:effectLst/>
                        </a:rPr>
                        <a:t>Homeworks</a:t>
                      </a:r>
                      <a:endParaRPr lang="en-US" sz="2000" b="1" dirty="0">
                        <a:effectLst/>
                      </a:endParaRPr>
                    </a:p>
                  </a:txBody>
                  <a:tcPr marL="69019" marR="69019" marT="34510" marB="34510" anchor="ctr"/>
                </a:tc>
                <a:tc>
                  <a:txBody>
                    <a:bodyPr/>
                    <a:lstStyle/>
                    <a:p>
                      <a:pPr algn="l"/>
                      <a:r>
                        <a:rPr lang="en-US" sz="2000" dirty="0">
                          <a:effectLst/>
                        </a:rPr>
                        <a:t>25</a:t>
                      </a:r>
                    </a:p>
                  </a:txBody>
                  <a:tcPr marL="69019" marR="69019" marT="34510" marB="34510" anchor="ctr"/>
                </a:tc>
                <a:extLst>
                  <a:ext uri="{0D108BD9-81ED-4DB2-BD59-A6C34878D82A}">
                    <a16:rowId xmlns:a16="http://schemas.microsoft.com/office/drawing/2014/main" val="3687719299"/>
                  </a:ext>
                </a:extLst>
              </a:tr>
              <a:tr h="276078">
                <a:tc>
                  <a:txBody>
                    <a:bodyPr/>
                    <a:lstStyle/>
                    <a:p>
                      <a:pPr algn="l"/>
                      <a:r>
                        <a:rPr lang="en-US" sz="2000">
                          <a:effectLst/>
                        </a:rPr>
                        <a:t>Term paper</a:t>
                      </a:r>
                      <a:endParaRPr lang="en-US" sz="2000" b="1">
                        <a:effectLst/>
                      </a:endParaRPr>
                    </a:p>
                  </a:txBody>
                  <a:tcPr marL="69019" marR="69019" marT="34510" marB="34510" anchor="ctr"/>
                </a:tc>
                <a:tc>
                  <a:txBody>
                    <a:bodyPr/>
                    <a:lstStyle/>
                    <a:p>
                      <a:pPr algn="l"/>
                      <a:r>
                        <a:rPr lang="en-US" sz="2000" dirty="0">
                          <a:effectLst/>
                        </a:rPr>
                        <a:t>25</a:t>
                      </a:r>
                    </a:p>
                  </a:txBody>
                  <a:tcPr marL="69019" marR="69019" marT="34510" marB="34510" anchor="ctr"/>
                </a:tc>
                <a:extLst>
                  <a:ext uri="{0D108BD9-81ED-4DB2-BD59-A6C34878D82A}">
                    <a16:rowId xmlns:a16="http://schemas.microsoft.com/office/drawing/2014/main" val="3524922777"/>
                  </a:ext>
                </a:extLst>
              </a:tr>
              <a:tr h="276078">
                <a:tc>
                  <a:txBody>
                    <a:bodyPr/>
                    <a:lstStyle/>
                    <a:p>
                      <a:pPr algn="l"/>
                      <a:r>
                        <a:rPr lang="en-US" sz="2000" dirty="0">
                          <a:effectLst/>
                        </a:rPr>
                        <a:t>Term paper presentation</a:t>
                      </a:r>
                      <a:endParaRPr lang="en-US" sz="2000" b="1" dirty="0">
                        <a:effectLst/>
                      </a:endParaRPr>
                    </a:p>
                  </a:txBody>
                  <a:tcPr marL="69019" marR="69019" marT="34510" marB="34510" anchor="ctr"/>
                </a:tc>
                <a:tc>
                  <a:txBody>
                    <a:bodyPr/>
                    <a:lstStyle/>
                    <a:p>
                      <a:pPr algn="l"/>
                      <a:r>
                        <a:rPr lang="en-US" sz="2000" dirty="0">
                          <a:effectLst/>
                        </a:rPr>
                        <a:t>5</a:t>
                      </a:r>
                    </a:p>
                  </a:txBody>
                  <a:tcPr marL="69019" marR="69019" marT="34510" marB="34510" anchor="ctr"/>
                </a:tc>
                <a:extLst>
                  <a:ext uri="{0D108BD9-81ED-4DB2-BD59-A6C34878D82A}">
                    <a16:rowId xmlns:a16="http://schemas.microsoft.com/office/drawing/2014/main" val="3373623307"/>
                  </a:ext>
                </a:extLst>
              </a:tr>
            </a:tbl>
          </a:graphicData>
        </a:graphic>
      </p:graphicFrame>
      <p:sp>
        <p:nvSpPr>
          <p:cNvPr id="3" name="Footer Placeholder 2">
            <a:extLst>
              <a:ext uri="{FF2B5EF4-FFF2-40B4-BE49-F238E27FC236}">
                <a16:creationId xmlns:a16="http://schemas.microsoft.com/office/drawing/2014/main" id="{6E4FCFC3-890A-6146-BF72-C5970CDE79BB}"/>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3448450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8644" y="609600"/>
            <a:ext cx="8576945" cy="988091"/>
          </a:xfrm>
          <a:prstGeom prst="rect">
            <a:avLst/>
          </a:prstGeom>
          <a:noFill/>
        </p:spPr>
        <p:txBody>
          <a:bodyPr vert="horz" wrap="square" lIns="0" tIns="338455" rIns="0" bIns="0" rtlCol="0">
            <a:spAutoFit/>
          </a:bodyPr>
          <a:lstStyle/>
          <a:p>
            <a:pPr marR="80645" algn="l">
              <a:lnSpc>
                <a:spcPct val="100000"/>
              </a:lnSpc>
              <a:spcBef>
                <a:spcPts val="2665"/>
              </a:spcBef>
            </a:pPr>
            <a:r>
              <a:rPr lang="en-US" spc="-5" dirty="0"/>
              <a:t>Reading commentaries</a:t>
            </a:r>
            <a:endParaRPr dirty="0"/>
          </a:p>
        </p:txBody>
      </p:sp>
      <p:sp>
        <p:nvSpPr>
          <p:cNvPr id="3" name="Rectangle 2">
            <a:extLst>
              <a:ext uri="{FF2B5EF4-FFF2-40B4-BE49-F238E27FC236}">
                <a16:creationId xmlns:a16="http://schemas.microsoft.com/office/drawing/2014/main" id="{6A527643-DE19-9543-BA16-CAEAA998F72A}"/>
              </a:ext>
            </a:extLst>
          </p:cNvPr>
          <p:cNvSpPr/>
          <p:nvPr/>
        </p:nvSpPr>
        <p:spPr>
          <a:xfrm>
            <a:off x="284162" y="2209800"/>
            <a:ext cx="8326437" cy="4190891"/>
          </a:xfrm>
          <a:prstGeom prst="rect">
            <a:avLst/>
          </a:prstGeom>
        </p:spPr>
        <p:txBody>
          <a:bodyPr wrap="square">
            <a:spAutoFit/>
          </a:bodyPr>
          <a:lstStyle/>
          <a:p>
            <a:pPr marL="457200" marR="2015489" indent="-228600">
              <a:lnSpc>
                <a:spcPct val="90000"/>
              </a:lnSpc>
              <a:spcBef>
                <a:spcPts val="430"/>
              </a:spcBef>
              <a:buFont typeface="Arial" panose="020B0604020202020204" pitchFamily="34" charset="0"/>
              <a:buChar char="•"/>
              <a:tabLst>
                <a:tab pos="466090" algn="l"/>
              </a:tabLst>
            </a:pPr>
            <a:r>
              <a:rPr lang="en-US" u="heavy" spc="-10" dirty="0">
                <a:solidFill>
                  <a:srgbClr val="000000"/>
                </a:solidFill>
                <a:uFill>
                  <a:solidFill>
                    <a:srgbClr val="7B0C00"/>
                  </a:solidFill>
                </a:uFill>
                <a:hlinkClick r:id="rId3"/>
              </a:rPr>
              <a:t>https://blairmacintyre.me/cs4873-s21-homeworks#reading-commentaries</a:t>
            </a:r>
            <a:endParaRPr lang="en-US" u="heavy" spc="-10" dirty="0">
              <a:solidFill>
                <a:srgbClr val="000000"/>
              </a:solidFill>
              <a:uFill>
                <a:solidFill>
                  <a:srgbClr val="7B0C00"/>
                </a:solidFill>
              </a:uFill>
            </a:endParaRPr>
          </a:p>
          <a:p>
            <a:pPr marL="457200" marR="2015489" indent="-228600">
              <a:lnSpc>
                <a:spcPct val="90000"/>
              </a:lnSpc>
              <a:spcBef>
                <a:spcPts val="430"/>
              </a:spcBef>
              <a:buFont typeface="Arial" panose="020B0604020202020204" pitchFamily="34" charset="0"/>
              <a:buChar char="•"/>
              <a:tabLst>
                <a:tab pos="466090" algn="l"/>
              </a:tabLst>
            </a:pPr>
            <a:endParaRPr lang="en-US" dirty="0"/>
          </a:p>
          <a:p>
            <a:pPr marL="457200" marR="2015489" indent="-228600">
              <a:lnSpc>
                <a:spcPct val="90000"/>
              </a:lnSpc>
              <a:spcBef>
                <a:spcPts val="430"/>
              </a:spcBef>
              <a:buFont typeface="Arial" panose="020B0604020202020204" pitchFamily="34" charset="0"/>
              <a:buChar char="•"/>
              <a:tabLst>
                <a:tab pos="466090" algn="l"/>
              </a:tabLst>
            </a:pPr>
            <a:r>
              <a:rPr lang="en-US" dirty="0"/>
              <a:t>Each week, you will write a commentary for </a:t>
            </a:r>
            <a:r>
              <a:rPr lang="en-US" b="1" dirty="0"/>
              <a:t>one or more of the required assigned reading</a:t>
            </a:r>
            <a:r>
              <a:rPr lang="en-US" dirty="0"/>
              <a:t> (there are no more than three per week).  The details will be specified on an assignment on canvas</a:t>
            </a:r>
          </a:p>
          <a:p>
            <a:pPr marL="228600" marR="2015489">
              <a:lnSpc>
                <a:spcPct val="90000"/>
              </a:lnSpc>
              <a:spcBef>
                <a:spcPts val="430"/>
              </a:spcBef>
              <a:tabLst>
                <a:tab pos="466090" algn="l"/>
              </a:tabLst>
            </a:pPr>
            <a:endParaRPr lang="en-US" dirty="0"/>
          </a:p>
          <a:p>
            <a:pPr marL="457200" marR="2015489" indent="-228600">
              <a:lnSpc>
                <a:spcPct val="90000"/>
              </a:lnSpc>
              <a:spcBef>
                <a:spcPts val="430"/>
              </a:spcBef>
              <a:buFont typeface="Arial" panose="020B0604020202020204" pitchFamily="34" charset="0"/>
              <a:buChar char="•"/>
              <a:tabLst>
                <a:tab pos="466090" algn="l"/>
              </a:tabLst>
            </a:pPr>
            <a:r>
              <a:rPr lang="en-US" dirty="0"/>
              <a:t>Each reading commentary should be a short paragraph (~4 sentences) and should </a:t>
            </a:r>
            <a:r>
              <a:rPr lang="en-US" b="1" dirty="0"/>
              <a:t>end with a question or discussion prompt</a:t>
            </a:r>
            <a:r>
              <a:rPr lang="en-US" dirty="0"/>
              <a:t>, related to the reading, that you would like to talk about.</a:t>
            </a:r>
          </a:p>
          <a:p>
            <a:pPr marL="457200" marR="2015489" indent="-228600">
              <a:lnSpc>
                <a:spcPct val="90000"/>
              </a:lnSpc>
              <a:spcBef>
                <a:spcPts val="430"/>
              </a:spcBef>
              <a:buFont typeface="Arial" panose="020B0604020202020204" pitchFamily="34" charset="0"/>
              <a:buChar char="•"/>
              <a:tabLst>
                <a:tab pos="466090" algn="l"/>
              </a:tabLst>
            </a:pPr>
            <a:endParaRPr lang="en-US" dirty="0"/>
          </a:p>
          <a:p>
            <a:pPr marL="457200" marR="2015489" indent="-228600">
              <a:lnSpc>
                <a:spcPct val="90000"/>
              </a:lnSpc>
              <a:spcBef>
                <a:spcPts val="430"/>
              </a:spcBef>
              <a:buFont typeface="Arial" panose="020B0604020202020204" pitchFamily="34" charset="0"/>
              <a:buChar char="•"/>
              <a:tabLst>
                <a:tab pos="466090" algn="l"/>
              </a:tabLst>
            </a:pPr>
            <a:r>
              <a:rPr lang="en-US" dirty="0"/>
              <a:t>Due an hour before class on Canvas.</a:t>
            </a:r>
          </a:p>
          <a:p>
            <a:pPr marL="457200" marR="2015489" indent="-228600">
              <a:lnSpc>
                <a:spcPct val="90000"/>
              </a:lnSpc>
              <a:spcBef>
                <a:spcPts val="430"/>
              </a:spcBef>
              <a:buFont typeface="Arial" panose="020B0604020202020204" pitchFamily="34" charset="0"/>
              <a:buChar char="•"/>
              <a:tabLst>
                <a:tab pos="466090" algn="l"/>
              </a:tabLst>
            </a:pPr>
            <a:endParaRPr lang="en-US" dirty="0">
              <a:solidFill>
                <a:srgbClr val="000000"/>
              </a:solidFill>
            </a:endParaRPr>
          </a:p>
        </p:txBody>
      </p:sp>
      <p:sp>
        <p:nvSpPr>
          <p:cNvPr id="4" name="Footer Placeholder 3">
            <a:extLst>
              <a:ext uri="{FF2B5EF4-FFF2-40B4-BE49-F238E27FC236}">
                <a16:creationId xmlns:a16="http://schemas.microsoft.com/office/drawing/2014/main" id="{18D9079A-8BF8-F64B-A1D7-D6814BA14808}"/>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196928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E0890F-99E3-1B44-B63E-C79810C440C6}"/>
              </a:ext>
            </a:extLst>
          </p:cNvPr>
          <p:cNvSpPr>
            <a:spLocks noGrp="1"/>
          </p:cNvSpPr>
          <p:nvPr>
            <p:ph type="title"/>
          </p:nvPr>
        </p:nvSpPr>
        <p:spPr>
          <a:xfrm>
            <a:off x="628650" y="365126"/>
            <a:ext cx="7886700" cy="1325563"/>
          </a:xfrm>
        </p:spPr>
        <p:txBody>
          <a:bodyPr>
            <a:normAutofit/>
          </a:bodyPr>
          <a:lstStyle/>
          <a:p>
            <a:r>
              <a:rPr lang="en-US" dirty="0"/>
              <a:t>Required text</a:t>
            </a:r>
          </a:p>
        </p:txBody>
      </p:sp>
      <p:sp>
        <p:nvSpPr>
          <p:cNvPr id="3" name="Content Placeholder 2"/>
          <p:cNvSpPr>
            <a:spLocks noGrp="1"/>
          </p:cNvSpPr>
          <p:nvPr>
            <p:ph idx="1"/>
          </p:nvPr>
        </p:nvSpPr>
        <p:spPr>
          <a:xfrm>
            <a:off x="628650" y="1825625"/>
            <a:ext cx="7886700" cy="4351338"/>
          </a:xfrm>
        </p:spPr>
        <p:txBody>
          <a:bodyPr>
            <a:normAutofit/>
          </a:bodyPr>
          <a:lstStyle/>
          <a:p>
            <a:r>
              <a:rPr lang="en-US" dirty="0"/>
              <a:t>Ethics for the Information Age*, Seventh Edition or above, by Michael Quinn </a:t>
            </a:r>
          </a:p>
          <a:p>
            <a:endParaRPr lang="en-US" dirty="0"/>
          </a:p>
          <a:p>
            <a:r>
              <a:rPr lang="en-US" dirty="0"/>
              <a:t>Articles accessed through GT library and GT VPN.</a:t>
            </a:r>
          </a:p>
          <a:p>
            <a:endParaRPr lang="en-US" dirty="0"/>
          </a:p>
          <a:p>
            <a:r>
              <a:rPr lang="en-US" dirty="0"/>
              <a:t>Articles available online.</a:t>
            </a:r>
          </a:p>
          <a:p>
            <a:pPr lvl="1"/>
            <a:r>
              <a:rPr lang="en-US" dirty="0"/>
              <a:t>I will put many inside </a:t>
            </a:r>
            <a:r>
              <a:rPr lang="en-US" dirty="0" err="1"/>
              <a:t>Perusall</a:t>
            </a:r>
            <a:r>
              <a:rPr lang="en-US" dirty="0"/>
              <a:t> on Canvas</a:t>
            </a:r>
          </a:p>
        </p:txBody>
      </p:sp>
      <p:sp>
        <p:nvSpPr>
          <p:cNvPr id="2" name="Footer Placeholder 1">
            <a:extLst>
              <a:ext uri="{FF2B5EF4-FFF2-40B4-BE49-F238E27FC236}">
                <a16:creationId xmlns:a16="http://schemas.microsoft.com/office/drawing/2014/main" id="{11E24FAE-D2C2-5C40-BF4E-2DBA7571421F}"/>
              </a:ext>
            </a:extLst>
          </p:cNvPr>
          <p:cNvSpPr>
            <a:spLocks noGrp="1"/>
          </p:cNvSpPr>
          <p:nvPr>
            <p:ph type="ftr" sz="quarter" idx="11"/>
          </p:nvPr>
        </p:nvSpPr>
        <p:spPr>
          <a:xfrm>
            <a:off x="3028950" y="6356351"/>
            <a:ext cx="3086100" cy="365125"/>
          </a:xfrm>
        </p:spPr>
        <p:txBody>
          <a:bodyPr/>
          <a:lstStyle/>
          <a:p>
            <a:r>
              <a:rPr lang="en-US"/>
              <a:t>Copyright 2021 Blair MacIntyre ((CC BY-NC-SA 4.0))</a:t>
            </a:r>
          </a:p>
        </p:txBody>
      </p:sp>
      <p:sp>
        <p:nvSpPr>
          <p:cNvPr id="4" name="Rectangle 3"/>
          <p:cNvSpPr/>
          <p:nvPr/>
        </p:nvSpPr>
        <p:spPr>
          <a:xfrm>
            <a:off x="2715132" y="5942568"/>
            <a:ext cx="6415013" cy="369332"/>
          </a:xfrm>
          <a:prstGeom prst="rect">
            <a:avLst/>
          </a:prstGeom>
        </p:spPr>
        <p:txBody>
          <a:bodyPr wrap="square">
            <a:spAutoFit/>
          </a:bodyPr>
          <a:lstStyle/>
          <a:p>
            <a:pPr algn="r"/>
            <a:r>
              <a:rPr lang="en-US" dirty="0"/>
              <a:t>* (You may rent an electronic copy rather than buying it.) </a:t>
            </a:r>
          </a:p>
        </p:txBody>
      </p:sp>
    </p:spTree>
    <p:extLst>
      <p:ext uri="{BB962C8B-B14F-4D97-AF65-F5344CB8AC3E}">
        <p14:creationId xmlns:p14="http://schemas.microsoft.com/office/powerpoint/2010/main" val="257254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4163" y="5105400"/>
            <a:ext cx="8574405" cy="1164930"/>
          </a:xfrm>
          <a:custGeom>
            <a:avLst/>
            <a:gdLst/>
            <a:ahLst/>
            <a:cxnLst/>
            <a:rect l="l" t="t" r="r" b="b"/>
            <a:pathLst>
              <a:path w="8574405" h="1468754">
                <a:moveTo>
                  <a:pt x="0" y="0"/>
                </a:moveTo>
                <a:lnTo>
                  <a:pt x="8574085" y="0"/>
                </a:lnTo>
                <a:lnTo>
                  <a:pt x="8574085" y="1468436"/>
                </a:lnTo>
                <a:lnTo>
                  <a:pt x="0" y="1468436"/>
                </a:lnTo>
                <a:lnTo>
                  <a:pt x="0" y="0"/>
                </a:lnTo>
                <a:close/>
              </a:path>
            </a:pathLst>
          </a:custGeom>
          <a:noFill/>
        </p:spPr>
        <p:txBody>
          <a:bodyPr wrap="square" lIns="0" tIns="0" rIns="0" bIns="0" rtlCol="0"/>
          <a:lstStyle/>
          <a:p>
            <a:endParaRPr dirty="0"/>
          </a:p>
        </p:txBody>
      </p:sp>
      <p:sp>
        <p:nvSpPr>
          <p:cNvPr id="7" name="object 7"/>
          <p:cNvSpPr txBox="1"/>
          <p:nvPr/>
        </p:nvSpPr>
        <p:spPr>
          <a:xfrm>
            <a:off x="523222" y="5536946"/>
            <a:ext cx="3303270" cy="665480"/>
          </a:xfrm>
          <a:prstGeom prst="rect">
            <a:avLst/>
          </a:prstGeom>
        </p:spPr>
        <p:txBody>
          <a:bodyPr vert="horz" wrap="square" lIns="0" tIns="12700" rIns="0" bIns="0" rtlCol="0">
            <a:spAutoFit/>
          </a:bodyPr>
          <a:lstStyle/>
          <a:p>
            <a:pPr>
              <a:lnSpc>
                <a:spcPct val="100000"/>
              </a:lnSpc>
              <a:spcBef>
                <a:spcPts val="100"/>
              </a:spcBef>
            </a:pPr>
            <a:r>
              <a:rPr sz="4200" dirty="0">
                <a:latin typeface="Corbel"/>
                <a:cs typeface="Corbel"/>
              </a:rPr>
              <a:t>What </a:t>
            </a:r>
            <a:r>
              <a:rPr sz="4200" spc="-5" dirty="0">
                <a:latin typeface="Corbel"/>
                <a:cs typeface="Corbel"/>
              </a:rPr>
              <a:t>is</a:t>
            </a:r>
            <a:r>
              <a:rPr sz="4200" spc="-90" dirty="0">
                <a:latin typeface="Corbel"/>
                <a:cs typeface="Corbel"/>
              </a:rPr>
              <a:t> </a:t>
            </a:r>
            <a:r>
              <a:rPr sz="4200" dirty="0">
                <a:latin typeface="Corbel"/>
                <a:cs typeface="Corbel"/>
              </a:rPr>
              <a:t>ethics?</a:t>
            </a:r>
          </a:p>
        </p:txBody>
      </p:sp>
      <p:sp>
        <p:nvSpPr>
          <p:cNvPr id="10" name="object 4"/>
          <p:cNvSpPr txBox="1"/>
          <p:nvPr/>
        </p:nvSpPr>
        <p:spPr>
          <a:xfrm>
            <a:off x="551259" y="2064668"/>
            <a:ext cx="7465059" cy="1627369"/>
          </a:xfrm>
          <a:prstGeom prst="rect">
            <a:avLst/>
          </a:prstGeom>
        </p:spPr>
        <p:txBody>
          <a:bodyPr vert="horz" wrap="square" lIns="0" tIns="13970" rIns="0" bIns="0" rtlCol="0">
            <a:spAutoFit/>
          </a:bodyPr>
          <a:lstStyle/>
          <a:p>
            <a:pPr marL="12700" marR="5080">
              <a:lnSpc>
                <a:spcPct val="99700"/>
              </a:lnSpc>
              <a:spcBef>
                <a:spcPts val="110"/>
              </a:spcBef>
              <a:tabLst>
                <a:tab pos="3044825" algn="l"/>
                <a:tab pos="6408420" algn="l"/>
              </a:tabLst>
            </a:pPr>
            <a:r>
              <a:rPr lang="en-US" sz="2800" dirty="0">
                <a:latin typeface="Corbel"/>
                <a:cs typeface="Corbel"/>
              </a:rPr>
              <a:t>“A branch of philosophy that involves systematizing, defending and recommending concepts of right and wrong conduct.”</a:t>
            </a:r>
          </a:p>
          <a:p>
            <a:pPr marL="12700" marR="5080">
              <a:lnSpc>
                <a:spcPct val="99700"/>
              </a:lnSpc>
              <a:spcBef>
                <a:spcPts val="110"/>
              </a:spcBef>
              <a:tabLst>
                <a:tab pos="3044825" algn="l"/>
                <a:tab pos="6408420" algn="l"/>
              </a:tabLst>
            </a:pPr>
            <a:r>
              <a:rPr lang="en-US" sz="2000" dirty="0">
                <a:latin typeface="Corbel"/>
                <a:cs typeface="Corbel"/>
              </a:rPr>
              <a:t>- Anonymous Wikipedia contributors</a:t>
            </a:r>
            <a:endParaRPr sz="2000" dirty="0">
              <a:latin typeface="Corbel"/>
              <a:cs typeface="Corbel"/>
            </a:endParaRPr>
          </a:p>
        </p:txBody>
      </p:sp>
      <p:sp>
        <p:nvSpPr>
          <p:cNvPr id="8" name="Footer Placeholder 7">
            <a:extLst>
              <a:ext uri="{FF2B5EF4-FFF2-40B4-BE49-F238E27FC236}">
                <a16:creationId xmlns:a16="http://schemas.microsoft.com/office/drawing/2014/main" id="{65CDD1FB-D64B-864C-AF1F-D9C2003ACB54}"/>
              </a:ext>
            </a:extLst>
          </p:cNvPr>
          <p:cNvSpPr>
            <a:spLocks noGrp="1"/>
          </p:cNvSpPr>
          <p:nvPr>
            <p:ph type="ftr" sz="quarter" idx="11"/>
          </p:nvPr>
        </p:nvSpPr>
        <p:spPr/>
        <p:txBody>
          <a:bodyPr/>
          <a:lstStyle/>
          <a:p>
            <a:r>
              <a:rPr lang="en-US"/>
              <a:t>Copyright 2021 Blair MacIntyre ((CC BY-NC-SA 4.0))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365126"/>
            <a:ext cx="7886700" cy="1325563"/>
          </a:xfrm>
          <a:noFill/>
        </p:spPr>
        <p:txBody>
          <a:bodyPr vert="horz" wrap="square" lIns="0" tIns="338455" rIns="0" bIns="0" rtlCol="0">
            <a:spAutoFit/>
          </a:bodyPr>
          <a:lstStyle/>
          <a:p>
            <a:r>
              <a:rPr lang="en-US" dirty="0"/>
              <a:t>Diﬀerence between legal and ethical</a:t>
            </a:r>
          </a:p>
        </p:txBody>
      </p:sp>
      <p:sp>
        <p:nvSpPr>
          <p:cNvPr id="7" name="Content Placeholder 6">
            <a:extLst>
              <a:ext uri="{FF2B5EF4-FFF2-40B4-BE49-F238E27FC236}">
                <a16:creationId xmlns:a16="http://schemas.microsoft.com/office/drawing/2014/main" id="{CF3B0B13-5365-CD4E-A693-A51BB87F5486}"/>
              </a:ext>
            </a:extLst>
          </p:cNvPr>
          <p:cNvSpPr>
            <a:spLocks noGrp="1"/>
          </p:cNvSpPr>
          <p:nvPr>
            <p:ph idx="1"/>
          </p:nvPr>
        </p:nvSpPr>
        <p:spPr/>
        <p:txBody>
          <a:bodyPr/>
          <a:lstStyle/>
          <a:p>
            <a:r>
              <a:rPr lang="en-US" dirty="0"/>
              <a:t>Laws formalize what people </a:t>
            </a:r>
            <a:r>
              <a:rPr lang="en-US" b="1" dirty="0"/>
              <a:t>can and cannot </a:t>
            </a:r>
            <a:r>
              <a:rPr lang="en-US" dirty="0"/>
              <a:t>do in society, while ethics are moral standards that govern what people </a:t>
            </a:r>
            <a:r>
              <a:rPr lang="en-US" b="1" dirty="0"/>
              <a:t>should or should not </a:t>
            </a:r>
            <a:r>
              <a:rPr lang="en-US" dirty="0"/>
              <a:t>do</a:t>
            </a:r>
          </a:p>
          <a:p>
            <a:endParaRPr lang="en-US" dirty="0"/>
          </a:p>
          <a:p>
            <a:r>
              <a:rPr lang="en-US" dirty="0"/>
              <a:t>In some instances, legal regulations prohibit people from carrying out certain tasks, such as administering life-saving support, that would generally be considered morally permissible actions.</a:t>
            </a:r>
          </a:p>
          <a:p>
            <a:endParaRPr lang="en-US" dirty="0"/>
          </a:p>
          <a:p>
            <a:r>
              <a:rPr lang="en-US" dirty="0"/>
              <a:t>This isn’t to say legal and ethical are always distinct. </a:t>
            </a:r>
          </a:p>
          <a:p>
            <a:endParaRPr lang="en-US" dirty="0"/>
          </a:p>
          <a:p>
            <a:endParaRPr lang="en-US" dirty="0"/>
          </a:p>
        </p:txBody>
      </p:sp>
      <p:sp>
        <p:nvSpPr>
          <p:cNvPr id="4" name="Footer Placeholder 3">
            <a:extLst>
              <a:ext uri="{FF2B5EF4-FFF2-40B4-BE49-F238E27FC236}">
                <a16:creationId xmlns:a16="http://schemas.microsoft.com/office/drawing/2014/main" id="{AA03777F-8665-2A46-B3F6-ADF48C59C697}"/>
              </a:ext>
            </a:extLst>
          </p:cNvPr>
          <p:cNvSpPr>
            <a:spLocks noGrp="1"/>
          </p:cNvSpPr>
          <p:nvPr>
            <p:ph type="ftr" sz="quarter" idx="11"/>
          </p:nvPr>
        </p:nvSpPr>
        <p:spPr>
          <a:xfrm>
            <a:off x="3028950" y="6356351"/>
            <a:ext cx="3086100" cy="365125"/>
          </a:xfrm>
        </p:spPr>
        <p:txBody>
          <a:bodyPr/>
          <a:lstStyle/>
          <a:p>
            <a:r>
              <a:rPr lang="en-US"/>
              <a:t>Copyright 2021 Blair MacIntyre ((CC BY-NC-SA 4.0))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329" y="4834595"/>
            <a:ext cx="412115" cy="574040"/>
          </a:xfrm>
          <a:prstGeom prst="rect">
            <a:avLst/>
          </a:prstGeom>
        </p:spPr>
        <p:txBody>
          <a:bodyPr vert="horz" wrap="square" lIns="0" tIns="12700" rIns="0" bIns="0" rtlCol="0">
            <a:spAutoFit/>
          </a:bodyPr>
          <a:lstStyle/>
          <a:p>
            <a:pPr>
              <a:lnSpc>
                <a:spcPct val="100000"/>
              </a:lnSpc>
              <a:spcBef>
                <a:spcPts val="100"/>
              </a:spcBef>
            </a:pPr>
            <a:r>
              <a:rPr sz="3600" dirty="0">
                <a:solidFill>
                  <a:srgbClr val="FFFFFF"/>
                </a:solidFill>
                <a:latin typeface="Wingdings"/>
                <a:cs typeface="Wingdings"/>
              </a:rPr>
              <a:t>ì</a:t>
            </a:r>
            <a:endParaRPr sz="3600">
              <a:latin typeface="Wingdings"/>
              <a:cs typeface="Wingdings"/>
            </a:endParaRPr>
          </a:p>
        </p:txBody>
      </p:sp>
      <p:sp>
        <p:nvSpPr>
          <p:cNvPr id="3" name="object 3"/>
          <p:cNvSpPr txBox="1"/>
          <p:nvPr/>
        </p:nvSpPr>
        <p:spPr>
          <a:xfrm>
            <a:off x="528847" y="5408635"/>
            <a:ext cx="7793482" cy="659155"/>
          </a:xfrm>
          <a:prstGeom prst="rect">
            <a:avLst/>
          </a:prstGeom>
        </p:spPr>
        <p:txBody>
          <a:bodyPr vert="horz" wrap="square" lIns="0" tIns="12700" rIns="0" bIns="0" rtlCol="0">
            <a:spAutoFit/>
          </a:bodyPr>
          <a:lstStyle/>
          <a:p>
            <a:pPr>
              <a:lnSpc>
                <a:spcPct val="100000"/>
              </a:lnSpc>
              <a:spcBef>
                <a:spcPts val="100"/>
              </a:spcBef>
            </a:pPr>
            <a:r>
              <a:rPr lang="en-US" sz="4200" dirty="0">
                <a:solidFill>
                  <a:srgbClr val="FFFFFF"/>
                </a:solidFill>
                <a:latin typeface="Corbel"/>
                <a:cs typeface="Corbel"/>
              </a:rPr>
              <a:t>Legal vs Ethical</a:t>
            </a:r>
            <a:endParaRPr sz="4200" dirty="0">
              <a:latin typeface="Corbel"/>
              <a:cs typeface="Corbel"/>
            </a:endParaRPr>
          </a:p>
        </p:txBody>
      </p:sp>
      <p:sp>
        <p:nvSpPr>
          <p:cNvPr id="4" name="object 4"/>
          <p:cNvSpPr txBox="1"/>
          <p:nvPr/>
        </p:nvSpPr>
        <p:spPr>
          <a:xfrm>
            <a:off x="528847" y="1143000"/>
            <a:ext cx="7465059" cy="2625078"/>
          </a:xfrm>
          <a:prstGeom prst="rect">
            <a:avLst/>
          </a:prstGeom>
        </p:spPr>
        <p:txBody>
          <a:bodyPr vert="horz" wrap="square" lIns="0" tIns="13970" rIns="0" bIns="0" rtlCol="0">
            <a:spAutoFit/>
          </a:bodyPr>
          <a:lstStyle/>
          <a:p>
            <a:pPr marL="12700" marR="5080">
              <a:lnSpc>
                <a:spcPct val="99700"/>
              </a:lnSpc>
              <a:spcBef>
                <a:spcPts val="110"/>
              </a:spcBef>
              <a:tabLst>
                <a:tab pos="3044825" algn="l"/>
                <a:tab pos="6408420" algn="l"/>
              </a:tabLst>
            </a:pPr>
            <a:r>
              <a:rPr lang="en-US" sz="2800" dirty="0">
                <a:latin typeface="Corbel"/>
                <a:cs typeface="Corbel"/>
              </a:rPr>
              <a:t>What are some historic example of actions that were illegal at one time, but that are now largely considered ethical?</a:t>
            </a:r>
          </a:p>
          <a:p>
            <a:pPr marL="12700" marR="5080">
              <a:lnSpc>
                <a:spcPct val="99700"/>
              </a:lnSpc>
              <a:spcBef>
                <a:spcPts val="110"/>
              </a:spcBef>
              <a:tabLst>
                <a:tab pos="3044825" algn="l"/>
                <a:tab pos="6408420" algn="l"/>
              </a:tabLst>
            </a:pPr>
            <a:endParaRPr lang="en-US" sz="2800" dirty="0">
              <a:latin typeface="Corbel"/>
              <a:cs typeface="Corbel"/>
            </a:endParaRPr>
          </a:p>
          <a:p>
            <a:pPr marL="12700" marR="5080">
              <a:lnSpc>
                <a:spcPct val="99700"/>
              </a:lnSpc>
              <a:spcBef>
                <a:spcPts val="110"/>
              </a:spcBef>
              <a:tabLst>
                <a:tab pos="3044825" algn="l"/>
                <a:tab pos="6408420" algn="l"/>
              </a:tabLst>
            </a:pPr>
            <a:r>
              <a:rPr lang="en-US" sz="2800" dirty="0">
                <a:latin typeface="Corbel"/>
                <a:cs typeface="Corbel"/>
              </a:rPr>
              <a:t>How about actions that were considered legal at one time, but are now considered unethical?</a:t>
            </a:r>
            <a:endParaRPr sz="2800" dirty="0">
              <a:latin typeface="Corbel"/>
              <a:cs typeface="Corbel"/>
            </a:endParaRPr>
          </a:p>
        </p:txBody>
      </p:sp>
      <p:sp>
        <p:nvSpPr>
          <p:cNvPr id="5" name="Footer Placeholder 4">
            <a:extLst>
              <a:ext uri="{FF2B5EF4-FFF2-40B4-BE49-F238E27FC236}">
                <a16:creationId xmlns:a16="http://schemas.microsoft.com/office/drawing/2014/main" id="{6732507D-F5DE-A045-BC4F-555C8AF68695}"/>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14160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c 74">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8824" y="486184"/>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650" name="Rectangle 2"/>
          <p:cNvSpPr>
            <a:spLocks noGrp="1" noChangeArrowheads="1"/>
          </p:cNvSpPr>
          <p:nvPr>
            <p:ph type="title"/>
          </p:nvPr>
        </p:nvSpPr>
        <p:spPr>
          <a:xfrm>
            <a:off x="3138406" y="258142"/>
            <a:ext cx="5522993" cy="693565"/>
          </a:xfrm>
        </p:spPr>
        <p:txBody>
          <a:bodyPr>
            <a:normAutofit/>
          </a:bodyPr>
          <a:lstStyle/>
          <a:p>
            <a:r>
              <a:rPr lang="en-US" altLang="en-US" dirty="0"/>
              <a:t>Introductions</a:t>
            </a:r>
          </a:p>
        </p:txBody>
      </p:sp>
      <p:pic>
        <p:nvPicPr>
          <p:cNvPr id="27652" name="Picture 5" descr="blair-vio-frnt-dark"/>
          <p:cNvPicPr>
            <a:picLocks noChangeAspect="1" noChangeArrowheads="1"/>
          </p:cNvPicPr>
          <p:nvPr/>
        </p:nvPicPr>
        <p:blipFill rotWithShape="1">
          <a:blip r:embed="rId3">
            <a:extLst>
              <a:ext uri="{28A0092B-C50C-407E-A947-70E740481C1C}">
                <a14:useLocalDpi xmlns:a14="http://schemas.microsoft.com/office/drawing/2010/main" val="0"/>
              </a:ext>
            </a:extLst>
          </a:blip>
          <a:srcRect l="7266" t="171" r="7266" b="-167"/>
          <a:stretch/>
        </p:blipFill>
        <p:spPr bwMode="auto">
          <a:xfrm>
            <a:off x="436144" y="258142"/>
            <a:ext cx="2339039"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C0554F6-D7CA-7648-9560-6E083F760D9B}"/>
              </a:ext>
            </a:extLst>
          </p:cNvPr>
          <p:cNvPicPr>
            <a:picLocks noChangeAspect="1"/>
          </p:cNvPicPr>
          <p:nvPr/>
        </p:nvPicPr>
        <p:blipFill rotWithShape="1">
          <a:blip r:embed="rId4"/>
          <a:srcRect l="5864" t="873" r="19138" b="-870"/>
          <a:stretch/>
        </p:blipFill>
        <p:spPr>
          <a:xfrm>
            <a:off x="436144" y="3486449"/>
            <a:ext cx="2339039"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27651" name="Rectangle 3"/>
          <p:cNvSpPr>
            <a:spLocks noGrp="1" noChangeArrowheads="1"/>
          </p:cNvSpPr>
          <p:nvPr>
            <p:ph idx="1"/>
          </p:nvPr>
        </p:nvSpPr>
        <p:spPr>
          <a:xfrm>
            <a:off x="3138406" y="1066800"/>
            <a:ext cx="5853194" cy="5231222"/>
          </a:xfrm>
        </p:spPr>
        <p:txBody>
          <a:bodyPr>
            <a:normAutofit/>
          </a:bodyPr>
          <a:lstStyle/>
          <a:p>
            <a:r>
              <a:rPr lang="en-US" altLang="en-US" sz="1700" dirty="0"/>
              <a:t>Instructor</a:t>
            </a:r>
          </a:p>
          <a:p>
            <a:pPr lvl="1"/>
            <a:r>
              <a:rPr lang="en-US" altLang="en-US" sz="1700" dirty="0"/>
              <a:t>Blair MacIntyre</a:t>
            </a:r>
          </a:p>
          <a:p>
            <a:pPr lvl="1"/>
            <a:r>
              <a:rPr lang="en-US" altLang="en-US" sz="1700" dirty="0" err="1"/>
              <a:t>blair@cc.gatech.edu</a:t>
            </a:r>
            <a:endParaRPr lang="en-US" altLang="en-US" sz="1700" dirty="0"/>
          </a:p>
          <a:p>
            <a:pPr lvl="1"/>
            <a:r>
              <a:rPr lang="en-US" altLang="en-US" sz="1700" dirty="0"/>
              <a:t>Office Hours: </a:t>
            </a:r>
          </a:p>
          <a:p>
            <a:pPr lvl="2"/>
            <a:r>
              <a:rPr lang="en-US" altLang="en-US" sz="1400" dirty="0"/>
              <a:t>10:20-11 MW (after class period)</a:t>
            </a:r>
          </a:p>
          <a:p>
            <a:pPr lvl="2"/>
            <a:r>
              <a:rPr lang="en-US" altLang="en-US" sz="1400" dirty="0"/>
              <a:t>During class period when the lecture is pre-recorded</a:t>
            </a:r>
          </a:p>
          <a:p>
            <a:pPr lvl="2"/>
            <a:r>
              <a:rPr lang="en-US" altLang="en-US" sz="1400" dirty="0"/>
              <a:t>By appointment</a:t>
            </a:r>
          </a:p>
          <a:p>
            <a:pPr lvl="1"/>
            <a:endParaRPr lang="en-US" altLang="en-US" sz="1700" dirty="0"/>
          </a:p>
          <a:p>
            <a:r>
              <a:rPr lang="en-US" altLang="en-US" sz="1700" dirty="0"/>
              <a:t>Augmented, Virtual, and Mixed Reality;</a:t>
            </a:r>
            <a:r>
              <a:rPr lang="en-US" altLang="ja-JP" sz="1700" dirty="0"/>
              <a:t> Games; Graphics; HCI</a:t>
            </a:r>
          </a:p>
          <a:p>
            <a:pPr lvl="1"/>
            <a:r>
              <a:rPr lang="en-US" altLang="en-US" sz="1700" dirty="0"/>
              <a:t>Professor, </a:t>
            </a:r>
            <a:r>
              <a:rPr lang="en-US" altLang="en-US" sz="1700" dirty="0" err="1"/>
              <a:t>CoC</a:t>
            </a:r>
            <a:r>
              <a:rPr lang="en-US" altLang="en-US" sz="1700" dirty="0"/>
              <a:t>/IC; Adjunct Professor, LMC</a:t>
            </a:r>
          </a:p>
          <a:p>
            <a:pPr lvl="1"/>
            <a:r>
              <a:rPr lang="en-US" altLang="en-US" sz="1700" dirty="0"/>
              <a:t>Recently: 4 years as Principal Research Scientist, Mozilla (2016-2020) working on WebXR and web as open, accessible resource for all</a:t>
            </a:r>
          </a:p>
          <a:p>
            <a:pPr lvl="1"/>
            <a:r>
              <a:rPr lang="en-US" altLang="en-US" sz="1700" dirty="0"/>
              <a:t>Design of MR/AR experiences (3D in the world), web-based XR, privacy and security of XR</a:t>
            </a:r>
          </a:p>
          <a:p>
            <a:pPr lvl="1"/>
            <a:r>
              <a:rPr lang="en-US" altLang="en-US" sz="1700" dirty="0"/>
              <a:t>Background in math, CS, 3D graphics</a:t>
            </a:r>
          </a:p>
          <a:p>
            <a:pPr lvl="1"/>
            <a:r>
              <a:rPr lang="en-US" altLang="en-US" sz="1700" dirty="0"/>
              <a:t>PhD research in distributed interactive 3D software design</a:t>
            </a:r>
          </a:p>
        </p:txBody>
      </p:sp>
      <p:sp>
        <p:nvSpPr>
          <p:cNvPr id="27649" name="Footer Placeholder 4"/>
          <p:cNvSpPr>
            <a:spLocks noGrp="1"/>
          </p:cNvSpPr>
          <p:nvPr>
            <p:ph type="ftr" sz="quarter" idx="11"/>
          </p:nvPr>
        </p:nvSpPr>
        <p:spPr>
          <a:xfrm>
            <a:off x="4320437" y="6377781"/>
            <a:ext cx="315893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sz="1800">
                <a:solidFill>
                  <a:schemeClr val="tx1"/>
                </a:solidFill>
                <a:latin typeface="Tahoma" charset="0"/>
                <a:ea typeface="ＭＳ Ｐゴシック" charset="-128"/>
              </a:defRPr>
            </a:lvl1pPr>
            <a:lvl2pPr marL="557213" indent="-214313">
              <a:defRPr sz="1800">
                <a:solidFill>
                  <a:schemeClr val="tx1"/>
                </a:solidFill>
                <a:latin typeface="Tahoma" charset="0"/>
                <a:ea typeface="ＭＳ Ｐゴシック" charset="-128"/>
              </a:defRPr>
            </a:lvl2pPr>
            <a:lvl3pPr marL="857250" indent="-171450">
              <a:defRPr sz="1800">
                <a:solidFill>
                  <a:schemeClr val="tx1"/>
                </a:solidFill>
                <a:latin typeface="Tahoma" charset="0"/>
                <a:ea typeface="ＭＳ Ｐゴシック" charset="-128"/>
              </a:defRPr>
            </a:lvl3pPr>
            <a:lvl4pPr marL="1200150" indent="-171450">
              <a:defRPr sz="1800">
                <a:solidFill>
                  <a:schemeClr val="tx1"/>
                </a:solidFill>
                <a:latin typeface="Tahoma" charset="0"/>
                <a:ea typeface="ＭＳ Ｐゴシック" charset="-128"/>
              </a:defRPr>
            </a:lvl4pPr>
            <a:lvl5pPr marL="1543050" indent="-171450">
              <a:defRPr sz="1800">
                <a:solidFill>
                  <a:schemeClr val="tx1"/>
                </a:solidFill>
                <a:latin typeface="Tahoma" charset="0"/>
                <a:ea typeface="ＭＳ Ｐゴシック" charset="-128"/>
              </a:defRPr>
            </a:lvl5pPr>
            <a:lvl6pPr marL="1885950" indent="-171450" eaLnBrk="0" fontAlgn="base" hangingPunct="0">
              <a:spcBef>
                <a:spcPct val="0"/>
              </a:spcBef>
              <a:spcAft>
                <a:spcPct val="0"/>
              </a:spcAft>
              <a:defRPr sz="1800">
                <a:solidFill>
                  <a:schemeClr val="tx1"/>
                </a:solidFill>
                <a:latin typeface="Tahoma" charset="0"/>
                <a:ea typeface="ＭＳ Ｐゴシック" charset="-128"/>
              </a:defRPr>
            </a:lvl6pPr>
            <a:lvl7pPr marL="2228850" indent="-171450" eaLnBrk="0" fontAlgn="base" hangingPunct="0">
              <a:spcBef>
                <a:spcPct val="0"/>
              </a:spcBef>
              <a:spcAft>
                <a:spcPct val="0"/>
              </a:spcAft>
              <a:defRPr sz="1800">
                <a:solidFill>
                  <a:schemeClr val="tx1"/>
                </a:solidFill>
                <a:latin typeface="Tahoma" charset="0"/>
                <a:ea typeface="ＭＳ Ｐゴシック" charset="-128"/>
              </a:defRPr>
            </a:lvl7pPr>
            <a:lvl8pPr marL="2571750" indent="-171450" eaLnBrk="0" fontAlgn="base" hangingPunct="0">
              <a:spcBef>
                <a:spcPct val="0"/>
              </a:spcBef>
              <a:spcAft>
                <a:spcPct val="0"/>
              </a:spcAft>
              <a:defRPr sz="1800">
                <a:solidFill>
                  <a:schemeClr val="tx1"/>
                </a:solidFill>
                <a:latin typeface="Tahoma" charset="0"/>
                <a:ea typeface="ＭＳ Ｐゴシック" charset="-128"/>
              </a:defRPr>
            </a:lvl8pPr>
            <a:lvl9pPr marL="2914650" indent="-171450" eaLnBrk="0" fontAlgn="base" hangingPunct="0">
              <a:spcBef>
                <a:spcPct val="0"/>
              </a:spcBef>
              <a:spcAft>
                <a:spcPct val="0"/>
              </a:spcAft>
              <a:defRPr sz="1800">
                <a:solidFill>
                  <a:schemeClr val="tx1"/>
                </a:solidFill>
                <a:latin typeface="Tahoma" charset="0"/>
                <a:ea typeface="ＭＳ Ｐゴシック" charset="-128"/>
              </a:defRPr>
            </a:lvl9pPr>
          </a:lstStyle>
          <a:p>
            <a:pPr>
              <a:lnSpc>
                <a:spcPct val="90000"/>
              </a:lnSpc>
              <a:spcAft>
                <a:spcPts val="600"/>
              </a:spcAft>
            </a:pPr>
            <a:r>
              <a:rPr lang="en-US" altLang="en-US" sz="900" dirty="0"/>
              <a:t>Copyright 2021 Blair MacIntyre ((CC BY-NC-SA 4.0))</a:t>
            </a:r>
            <a:endParaRPr lang="en-US" altLang="en-US" sz="900" dirty="0">
              <a:latin typeface="Comic Sans MS" charset="0"/>
            </a:endParaRPr>
          </a:p>
        </p:txBody>
      </p:sp>
    </p:spTree>
    <p:extLst>
      <p:ext uri="{BB962C8B-B14F-4D97-AF65-F5344CB8AC3E}">
        <p14:creationId xmlns:p14="http://schemas.microsoft.com/office/powerpoint/2010/main" val="388924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365126"/>
            <a:ext cx="7886700" cy="1325563"/>
          </a:xfrm>
          <a:noFill/>
        </p:spPr>
        <p:txBody>
          <a:bodyPr vert="horz" wrap="square" lIns="0" tIns="338455" rIns="0" bIns="0" rtlCol="0">
            <a:spAutoFit/>
          </a:bodyPr>
          <a:lstStyle/>
          <a:p>
            <a:r>
              <a:rPr lang="en-US" dirty="0"/>
              <a:t>Diﬀerence between legal and ethical</a:t>
            </a:r>
          </a:p>
        </p:txBody>
      </p:sp>
      <p:sp>
        <p:nvSpPr>
          <p:cNvPr id="7" name="Content Placeholder 6">
            <a:extLst>
              <a:ext uri="{FF2B5EF4-FFF2-40B4-BE49-F238E27FC236}">
                <a16:creationId xmlns:a16="http://schemas.microsoft.com/office/drawing/2014/main" id="{84D70701-A246-3A4D-AF3D-AA88437F35EB}"/>
              </a:ext>
            </a:extLst>
          </p:cNvPr>
          <p:cNvSpPr>
            <a:spLocks noGrp="1"/>
          </p:cNvSpPr>
          <p:nvPr>
            <p:ph idx="1"/>
          </p:nvPr>
        </p:nvSpPr>
        <p:spPr/>
        <p:txBody>
          <a:bodyPr>
            <a:normAutofit/>
          </a:bodyPr>
          <a:lstStyle/>
          <a:p>
            <a:r>
              <a:rPr lang="en-US" dirty="0"/>
              <a:t>Some laws generate few negative responses, as  their intent to protect and promote the safety and  well-being of the public is virtually indisputable.</a:t>
            </a:r>
          </a:p>
          <a:p>
            <a:endParaRPr lang="en-US" dirty="0"/>
          </a:p>
          <a:p>
            <a:r>
              <a:rPr lang="en-US" dirty="0"/>
              <a:t>Other laws, however, generate disagreement  among citizens. </a:t>
            </a:r>
          </a:p>
          <a:p>
            <a:endParaRPr lang="en-US" dirty="0"/>
          </a:p>
          <a:p>
            <a:r>
              <a:rPr lang="en-US" dirty="0"/>
              <a:t>While legal and moral issues sometimes coexist in harmony, they can also raise questions and  generate conﬂicting opinions.</a:t>
            </a:r>
          </a:p>
          <a:p>
            <a:endParaRPr lang="en-US" dirty="0"/>
          </a:p>
          <a:p>
            <a:r>
              <a:rPr lang="en-US" dirty="0"/>
              <a:t>Theory and practice of law can also differ in ethical or moral standing.</a:t>
            </a:r>
          </a:p>
          <a:p>
            <a:endParaRPr lang="en-US" dirty="0"/>
          </a:p>
          <a:p>
            <a:endParaRPr lang="en-US" dirty="0"/>
          </a:p>
        </p:txBody>
      </p:sp>
      <p:sp>
        <p:nvSpPr>
          <p:cNvPr id="4" name="Footer Placeholder 3">
            <a:extLst>
              <a:ext uri="{FF2B5EF4-FFF2-40B4-BE49-F238E27FC236}">
                <a16:creationId xmlns:a16="http://schemas.microsoft.com/office/drawing/2014/main" id="{745D10FC-C7C2-7E4B-AAE5-6D28C5B2E04B}"/>
              </a:ext>
            </a:extLst>
          </p:cNvPr>
          <p:cNvSpPr>
            <a:spLocks noGrp="1"/>
          </p:cNvSpPr>
          <p:nvPr>
            <p:ph type="ftr" sz="quarter" idx="11"/>
          </p:nvPr>
        </p:nvSpPr>
        <p:spPr>
          <a:xfrm>
            <a:off x="3028950" y="6356351"/>
            <a:ext cx="3086100" cy="365125"/>
          </a:xfrm>
        </p:spPr>
        <p:txBody>
          <a:bodyPr/>
          <a:lstStyle/>
          <a:p>
            <a:r>
              <a:rPr lang="en-US"/>
              <a:t>Copyright 2021 Blair MacIntyre ((CC BY-NC-SA 4.0))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1000" y="5408635"/>
            <a:ext cx="8538954" cy="659155"/>
          </a:xfrm>
          <a:prstGeom prst="rect">
            <a:avLst/>
          </a:prstGeom>
        </p:spPr>
        <p:txBody>
          <a:bodyPr vert="horz" wrap="square" lIns="0" tIns="12700" rIns="0" bIns="0" rtlCol="0">
            <a:spAutoFit/>
          </a:bodyPr>
          <a:lstStyle/>
          <a:p>
            <a:pPr>
              <a:lnSpc>
                <a:spcPct val="100000"/>
              </a:lnSpc>
              <a:spcBef>
                <a:spcPts val="100"/>
              </a:spcBef>
            </a:pPr>
            <a:r>
              <a:rPr lang="en-US" sz="4200" dirty="0">
                <a:solidFill>
                  <a:srgbClr val="FFFFFF"/>
                </a:solidFill>
                <a:latin typeface="Corbel"/>
                <a:cs typeface="Corbel"/>
              </a:rPr>
              <a:t>Professional Ethics</a:t>
            </a:r>
            <a:endParaRPr sz="4200" dirty="0">
              <a:latin typeface="Corbel"/>
              <a:cs typeface="Corbel"/>
            </a:endParaRPr>
          </a:p>
        </p:txBody>
      </p:sp>
      <p:sp>
        <p:nvSpPr>
          <p:cNvPr id="4" name="object 4"/>
          <p:cNvSpPr txBox="1"/>
          <p:nvPr/>
        </p:nvSpPr>
        <p:spPr>
          <a:xfrm>
            <a:off x="533400" y="1371600"/>
            <a:ext cx="7465059" cy="2255746"/>
          </a:xfrm>
          <a:prstGeom prst="rect">
            <a:avLst/>
          </a:prstGeom>
        </p:spPr>
        <p:txBody>
          <a:bodyPr vert="horz" wrap="square" lIns="0" tIns="13970" rIns="0" bIns="0" rtlCol="0">
            <a:spAutoFit/>
          </a:bodyPr>
          <a:lstStyle/>
          <a:p>
            <a:pPr marL="12700" marR="5080">
              <a:lnSpc>
                <a:spcPct val="99700"/>
              </a:lnSpc>
              <a:spcBef>
                <a:spcPts val="110"/>
              </a:spcBef>
              <a:tabLst>
                <a:tab pos="3044825" algn="l"/>
                <a:tab pos="6408420" algn="l"/>
              </a:tabLst>
            </a:pPr>
            <a:r>
              <a:rPr lang="en-US" sz="3600" dirty="0">
                <a:latin typeface="Corbel"/>
                <a:cs typeface="Corbel"/>
              </a:rPr>
              <a:t>What special responsibilities do we have as computing professionals?</a:t>
            </a:r>
          </a:p>
          <a:p>
            <a:pPr marL="12700" marR="5080">
              <a:lnSpc>
                <a:spcPct val="99700"/>
              </a:lnSpc>
              <a:spcBef>
                <a:spcPts val="110"/>
              </a:spcBef>
              <a:tabLst>
                <a:tab pos="3044825" algn="l"/>
                <a:tab pos="6408420" algn="l"/>
              </a:tabLst>
            </a:pPr>
            <a:endParaRPr lang="en-US" sz="3600" dirty="0">
              <a:latin typeface="Corbel"/>
              <a:cs typeface="Corbel"/>
            </a:endParaRPr>
          </a:p>
          <a:p>
            <a:pPr marL="12700" marR="5080">
              <a:lnSpc>
                <a:spcPct val="99700"/>
              </a:lnSpc>
              <a:spcBef>
                <a:spcPts val="110"/>
              </a:spcBef>
              <a:tabLst>
                <a:tab pos="3044825" algn="l"/>
                <a:tab pos="6408420" algn="l"/>
              </a:tabLst>
            </a:pPr>
            <a:r>
              <a:rPr lang="en-US" sz="3600" dirty="0">
                <a:latin typeface="Corbel"/>
                <a:cs typeface="Corbel"/>
              </a:rPr>
              <a:t>Write out your thoughts in chat!</a:t>
            </a:r>
            <a:endParaRPr sz="3600" dirty="0">
              <a:latin typeface="Corbel"/>
              <a:cs typeface="Corbel"/>
            </a:endParaRPr>
          </a:p>
        </p:txBody>
      </p:sp>
      <p:sp>
        <p:nvSpPr>
          <p:cNvPr id="2" name="Footer Placeholder 1">
            <a:extLst>
              <a:ext uri="{FF2B5EF4-FFF2-40B4-BE49-F238E27FC236}">
                <a16:creationId xmlns:a16="http://schemas.microsoft.com/office/drawing/2014/main" id="{2BA4B077-51B2-5F4D-BEFD-C7A45301FA59}"/>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217324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r>
              <a:rPr lang="en-US" dirty="0"/>
              <a:t>Some Examples We May Consider in the Class Going Forward</a:t>
            </a:r>
          </a:p>
        </p:txBody>
      </p:sp>
      <p:sp>
        <p:nvSpPr>
          <p:cNvPr id="3" name="Content Placeholder 2"/>
          <p:cNvSpPr>
            <a:spLocks noGrp="1"/>
          </p:cNvSpPr>
          <p:nvPr>
            <p:ph idx="1"/>
          </p:nvPr>
        </p:nvSpPr>
        <p:spPr/>
        <p:txBody>
          <a:bodyPr>
            <a:normAutofit/>
          </a:bodyPr>
          <a:lstStyle/>
          <a:p>
            <a:r>
              <a:rPr lang="en-US" dirty="0"/>
              <a:t>Algorithmic bias</a:t>
            </a:r>
          </a:p>
          <a:p>
            <a:pPr lvl="1"/>
            <a:r>
              <a:rPr lang="en-US" dirty="0"/>
              <a:t>Amazon’s hiring tool</a:t>
            </a:r>
          </a:p>
          <a:p>
            <a:r>
              <a:rPr lang="en-US" dirty="0"/>
              <a:t>Privacy</a:t>
            </a:r>
          </a:p>
          <a:p>
            <a:pPr lvl="1"/>
            <a:r>
              <a:rPr lang="en-US" dirty="0"/>
              <a:t>“Always on” Internet of Things (IoT) devices</a:t>
            </a:r>
          </a:p>
          <a:p>
            <a:r>
              <a:rPr lang="en-US" dirty="0"/>
              <a:t>Governmental surveillance</a:t>
            </a:r>
          </a:p>
          <a:p>
            <a:pPr lvl="1"/>
            <a:r>
              <a:rPr lang="en-US" dirty="0"/>
              <a:t>Public surveillance in China</a:t>
            </a:r>
          </a:p>
          <a:p>
            <a:r>
              <a:rPr lang="en-US" dirty="0"/>
              <a:t>Behavioral prediction markets and programming</a:t>
            </a:r>
          </a:p>
          <a:p>
            <a:pPr lvl="1"/>
            <a:r>
              <a:rPr lang="en-US" dirty="0"/>
              <a:t>The Facebook emotion contagion study</a:t>
            </a:r>
          </a:p>
        </p:txBody>
      </p:sp>
      <p:sp>
        <p:nvSpPr>
          <p:cNvPr id="4" name="Footer Placeholder 3">
            <a:extLst>
              <a:ext uri="{FF2B5EF4-FFF2-40B4-BE49-F238E27FC236}">
                <a16:creationId xmlns:a16="http://schemas.microsoft.com/office/drawing/2014/main" id="{04098C69-4674-4743-8EB5-B77AA2E7C256}"/>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107660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233B78-294A-BE4E-8B94-092AE02A0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6499"/>
            <a:ext cx="9144000" cy="6038671"/>
          </a:xfrm>
          <a:prstGeom prst="rect">
            <a:avLst/>
          </a:prstGeom>
        </p:spPr>
      </p:pic>
      <p:pic>
        <p:nvPicPr>
          <p:cNvPr id="5" name="Picture 4">
            <a:extLst>
              <a:ext uri="{FF2B5EF4-FFF2-40B4-BE49-F238E27FC236}">
                <a16:creationId xmlns:a16="http://schemas.microsoft.com/office/drawing/2014/main" id="{F880DAFB-9D4F-9F48-9C62-E4C714183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472"/>
            <a:ext cx="9144000" cy="483220"/>
          </a:xfrm>
          <a:prstGeom prst="rect">
            <a:avLst/>
          </a:prstGeom>
        </p:spPr>
      </p:pic>
      <p:sp>
        <p:nvSpPr>
          <p:cNvPr id="2" name="Footer Placeholder 1">
            <a:extLst>
              <a:ext uri="{FF2B5EF4-FFF2-40B4-BE49-F238E27FC236}">
                <a16:creationId xmlns:a16="http://schemas.microsoft.com/office/drawing/2014/main" id="{922384C8-E061-6449-B5FE-859E19D0C301}"/>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197226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0"/>
            <a:ext cx="7145931" cy="6858000"/>
          </a:xfrm>
          <a:prstGeom prst="rect">
            <a:avLst/>
          </a:prstGeom>
        </p:spPr>
      </p:pic>
      <p:sp>
        <p:nvSpPr>
          <p:cNvPr id="2" name="Footer Placeholder 1">
            <a:extLst>
              <a:ext uri="{FF2B5EF4-FFF2-40B4-BE49-F238E27FC236}">
                <a16:creationId xmlns:a16="http://schemas.microsoft.com/office/drawing/2014/main" id="{8BDEE721-619D-CD44-A3AD-6DE08F7B1166}"/>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137557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0"/>
            <a:ext cx="7084711" cy="6858000"/>
          </a:xfrm>
          <a:prstGeom prst="rect">
            <a:avLst/>
          </a:prstGeom>
        </p:spPr>
      </p:pic>
      <p:sp>
        <p:nvSpPr>
          <p:cNvPr id="3" name="Rectangle 2"/>
          <p:cNvSpPr/>
          <p:nvPr/>
        </p:nvSpPr>
        <p:spPr>
          <a:xfrm>
            <a:off x="6439302" y="1491916"/>
            <a:ext cx="1674110" cy="5366084"/>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841EB09-AFEF-F643-A4CA-10046615D304}"/>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389941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0 at 12.58.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95" y="0"/>
            <a:ext cx="8705417" cy="6858000"/>
          </a:xfrm>
          <a:prstGeom prst="rect">
            <a:avLst/>
          </a:prstGeom>
        </p:spPr>
      </p:pic>
      <p:sp>
        <p:nvSpPr>
          <p:cNvPr id="2" name="Footer Placeholder 1">
            <a:extLst>
              <a:ext uri="{FF2B5EF4-FFF2-40B4-BE49-F238E27FC236}">
                <a16:creationId xmlns:a16="http://schemas.microsoft.com/office/drawing/2014/main" id="{477371A9-9A05-CD46-81BB-DBF47D84A00A}"/>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26604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8EAE-F4C4-C148-B0BE-E22FAE6874C4}"/>
              </a:ext>
            </a:extLst>
          </p:cNvPr>
          <p:cNvSpPr>
            <a:spLocks noGrp="1"/>
          </p:cNvSpPr>
          <p:nvPr>
            <p:ph type="title"/>
          </p:nvPr>
        </p:nvSpPr>
        <p:spPr/>
        <p:txBody>
          <a:bodyPr/>
          <a:lstStyle/>
          <a:p>
            <a:r>
              <a:rPr lang="en-US" dirty="0"/>
              <a:t>Discussion Session This Week</a:t>
            </a:r>
          </a:p>
        </p:txBody>
      </p:sp>
      <p:sp>
        <p:nvSpPr>
          <p:cNvPr id="5" name="Content Placeholder 4">
            <a:extLst>
              <a:ext uri="{FF2B5EF4-FFF2-40B4-BE49-F238E27FC236}">
                <a16:creationId xmlns:a16="http://schemas.microsoft.com/office/drawing/2014/main" id="{7890C592-B57D-F540-9249-895313AAF551}"/>
              </a:ext>
            </a:extLst>
          </p:cNvPr>
          <p:cNvSpPr>
            <a:spLocks noGrp="1"/>
          </p:cNvSpPr>
          <p:nvPr>
            <p:ph idx="1"/>
          </p:nvPr>
        </p:nvSpPr>
        <p:spPr/>
        <p:txBody>
          <a:bodyPr/>
          <a:lstStyle/>
          <a:p>
            <a:r>
              <a:rPr lang="en-US" dirty="0"/>
              <a:t>Link to discussion guide on website</a:t>
            </a:r>
          </a:p>
          <a:p>
            <a:pPr lvl="1"/>
            <a:r>
              <a:rPr lang="en-US" dirty="0"/>
              <a:t>Please read it and come prepared!</a:t>
            </a:r>
          </a:p>
          <a:p>
            <a:pPr lvl="1"/>
            <a:endParaRPr lang="en-US" dirty="0"/>
          </a:p>
          <a:p>
            <a:r>
              <a:rPr lang="en-US" dirty="0"/>
              <a:t>This week will be shorter than normal</a:t>
            </a:r>
          </a:p>
          <a:p>
            <a:pPr lvl="1"/>
            <a:r>
              <a:rPr lang="en-US" dirty="0"/>
              <a:t>Introductions and discussion of expectations </a:t>
            </a:r>
            <a:r>
              <a:rPr lang="en-US"/>
              <a:t>(ours, and yours!)</a:t>
            </a:r>
          </a:p>
        </p:txBody>
      </p:sp>
      <p:sp>
        <p:nvSpPr>
          <p:cNvPr id="2" name="Footer Placeholder 1">
            <a:extLst>
              <a:ext uri="{FF2B5EF4-FFF2-40B4-BE49-F238E27FC236}">
                <a16:creationId xmlns:a16="http://schemas.microsoft.com/office/drawing/2014/main" id="{D7B1AEB3-2EEB-4141-AE3A-3DBD15FFB58F}"/>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327306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ECDC-184A-1346-AD7B-3B6B45E67D75}"/>
              </a:ext>
            </a:extLst>
          </p:cNvPr>
          <p:cNvSpPr>
            <a:spLocks noGrp="1"/>
          </p:cNvSpPr>
          <p:nvPr>
            <p:ph type="title"/>
          </p:nvPr>
        </p:nvSpPr>
        <p:spPr/>
        <p:txBody>
          <a:bodyPr/>
          <a:lstStyle/>
          <a:p>
            <a:r>
              <a:rPr lang="en-US" dirty="0"/>
              <a:t>Reading for Next Week</a:t>
            </a:r>
          </a:p>
        </p:txBody>
      </p:sp>
      <p:sp>
        <p:nvSpPr>
          <p:cNvPr id="3" name="Content Placeholder 2">
            <a:extLst>
              <a:ext uri="{FF2B5EF4-FFF2-40B4-BE49-F238E27FC236}">
                <a16:creationId xmlns:a16="http://schemas.microsoft.com/office/drawing/2014/main" id="{28304166-D56E-934B-9569-04885931B9DA}"/>
              </a:ext>
            </a:extLst>
          </p:cNvPr>
          <p:cNvSpPr>
            <a:spLocks noGrp="1"/>
          </p:cNvSpPr>
          <p:nvPr>
            <p:ph idx="1"/>
          </p:nvPr>
        </p:nvSpPr>
        <p:spPr/>
        <p:txBody>
          <a:bodyPr>
            <a:normAutofit/>
          </a:bodyPr>
          <a:lstStyle/>
          <a:p>
            <a:r>
              <a:rPr lang="en-US" dirty="0"/>
              <a:t>Monday</a:t>
            </a:r>
          </a:p>
          <a:p>
            <a:pPr lvl="1"/>
            <a:r>
              <a:rPr lang="en-US" dirty="0"/>
              <a:t>Reading</a:t>
            </a:r>
          </a:p>
          <a:p>
            <a:pPr lvl="2"/>
            <a:r>
              <a:rPr lang="en-US" dirty="0"/>
              <a:t>”Medical Devices: The Therac-25” by Nancy Leveson</a:t>
            </a:r>
          </a:p>
          <a:p>
            <a:pPr lvl="2"/>
            <a:r>
              <a:rPr lang="en-US" dirty="0"/>
              <a:t>Quinn 8.5</a:t>
            </a:r>
          </a:p>
          <a:p>
            <a:pPr lvl="2"/>
            <a:r>
              <a:rPr lang="en-US" dirty="0"/>
              <a:t>Optional readings</a:t>
            </a:r>
          </a:p>
          <a:p>
            <a:pPr lvl="3"/>
            <a:r>
              <a:rPr lang="en-US" dirty="0"/>
              <a:t>NYT article</a:t>
            </a:r>
          </a:p>
          <a:p>
            <a:pPr lvl="3"/>
            <a:r>
              <a:rPr lang="en-US" dirty="0"/>
              <a:t>“Incident reporting and learning in radiation oncology”</a:t>
            </a:r>
          </a:p>
          <a:p>
            <a:pPr lvl="1"/>
            <a:r>
              <a:rPr lang="en-US" dirty="0"/>
              <a:t>Think about the people</a:t>
            </a:r>
          </a:p>
          <a:p>
            <a:pPr lvl="2"/>
            <a:r>
              <a:rPr lang="en-US" dirty="0"/>
              <a:t>What did they do?</a:t>
            </a:r>
          </a:p>
          <a:p>
            <a:pPr lvl="2"/>
            <a:r>
              <a:rPr lang="en-US" dirty="0"/>
              <a:t>What should they have done?</a:t>
            </a:r>
          </a:p>
          <a:p>
            <a:pPr lvl="2"/>
            <a:r>
              <a:rPr lang="en-US" dirty="0"/>
              <a:t>What pressures are they under?</a:t>
            </a:r>
          </a:p>
          <a:p>
            <a:r>
              <a:rPr lang="en-US" dirty="0"/>
              <a:t>Wednesday</a:t>
            </a:r>
          </a:p>
          <a:p>
            <a:pPr lvl="1"/>
            <a:r>
              <a:rPr lang="en-US" dirty="0"/>
              <a:t>Reading</a:t>
            </a:r>
          </a:p>
          <a:p>
            <a:pPr lvl="2"/>
            <a:r>
              <a:rPr lang="en-US" dirty="0"/>
              <a:t>Let’s get writing</a:t>
            </a:r>
          </a:p>
          <a:p>
            <a:pPr lvl="2"/>
            <a:r>
              <a:rPr lang="en-US" dirty="0"/>
              <a:t>Historical Perspectives on Argumentation.  3 sections: Classical, Toulmin, Rogerian</a:t>
            </a:r>
          </a:p>
        </p:txBody>
      </p:sp>
    </p:spTree>
    <p:extLst>
      <p:ext uri="{BB962C8B-B14F-4D97-AF65-F5344CB8AC3E}">
        <p14:creationId xmlns:p14="http://schemas.microsoft.com/office/powerpoint/2010/main" val="2604646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04C5-5A15-8D44-873C-A44DB94B4C08}"/>
              </a:ext>
            </a:extLst>
          </p:cNvPr>
          <p:cNvSpPr>
            <a:spLocks noGrp="1"/>
          </p:cNvSpPr>
          <p:nvPr>
            <p:ph type="title"/>
          </p:nvPr>
        </p:nvSpPr>
        <p:spPr/>
        <p:txBody>
          <a:bodyPr/>
          <a:lstStyle/>
          <a:p>
            <a:r>
              <a:rPr lang="en-US" dirty="0"/>
              <a:t>First Assignment</a:t>
            </a:r>
          </a:p>
        </p:txBody>
      </p:sp>
      <p:sp>
        <p:nvSpPr>
          <p:cNvPr id="3" name="Content Placeholder 2">
            <a:extLst>
              <a:ext uri="{FF2B5EF4-FFF2-40B4-BE49-F238E27FC236}">
                <a16:creationId xmlns:a16="http://schemas.microsoft.com/office/drawing/2014/main" id="{4C10F85A-2E18-CD42-922F-2F601C9C0E5A}"/>
              </a:ext>
            </a:extLst>
          </p:cNvPr>
          <p:cNvSpPr>
            <a:spLocks noGrp="1"/>
          </p:cNvSpPr>
          <p:nvPr>
            <p:ph idx="1"/>
          </p:nvPr>
        </p:nvSpPr>
        <p:spPr/>
        <p:txBody>
          <a:bodyPr/>
          <a:lstStyle/>
          <a:p>
            <a:r>
              <a:rPr lang="en-US" dirty="0" err="1"/>
              <a:t>Therac</a:t>
            </a:r>
            <a:r>
              <a:rPr lang="en-US" dirty="0"/>
              <a:t> and the Boeing 737 Max</a:t>
            </a:r>
          </a:p>
          <a:p>
            <a:pPr lvl="1"/>
            <a:r>
              <a:rPr lang="en-US" dirty="0"/>
              <a:t>Due Feb 1st</a:t>
            </a:r>
          </a:p>
        </p:txBody>
      </p:sp>
    </p:spTree>
    <p:extLst>
      <p:ext uri="{BB962C8B-B14F-4D97-AF65-F5344CB8AC3E}">
        <p14:creationId xmlns:p14="http://schemas.microsoft.com/office/powerpoint/2010/main" val="377563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D94043A-930B-9A42-B09B-E8F99C82E267}"/>
              </a:ext>
            </a:extLst>
          </p:cNvPr>
          <p:cNvGraphicFramePr>
            <a:graphicFrameLocks noGrp="1"/>
          </p:cNvGraphicFramePr>
          <p:nvPr>
            <p:extLst>
              <p:ext uri="{D42A27DB-BD31-4B8C-83A1-F6EECF244321}">
                <p14:modId xmlns:p14="http://schemas.microsoft.com/office/powerpoint/2010/main" val="4274449760"/>
              </p:ext>
            </p:extLst>
          </p:nvPr>
        </p:nvGraphicFramePr>
        <p:xfrm>
          <a:off x="609600" y="192960"/>
          <a:ext cx="7924800" cy="6472080"/>
        </p:xfrm>
        <a:graphic>
          <a:graphicData uri="http://schemas.openxmlformats.org/drawingml/2006/table">
            <a:tbl>
              <a:tblPr/>
              <a:tblGrid>
                <a:gridCol w="3962400">
                  <a:extLst>
                    <a:ext uri="{9D8B030D-6E8A-4147-A177-3AD203B41FA5}">
                      <a16:colId xmlns:a16="http://schemas.microsoft.com/office/drawing/2014/main" val="4227169117"/>
                    </a:ext>
                  </a:extLst>
                </a:gridCol>
                <a:gridCol w="3962400">
                  <a:extLst>
                    <a:ext uri="{9D8B030D-6E8A-4147-A177-3AD203B41FA5}">
                      <a16:colId xmlns:a16="http://schemas.microsoft.com/office/drawing/2014/main" val="163951493"/>
                    </a:ext>
                  </a:extLst>
                </a:gridCol>
              </a:tblGrid>
              <a:tr h="669542">
                <a:tc>
                  <a:txBody>
                    <a:bodyPr/>
                    <a:lstStyle/>
                    <a:p>
                      <a:pPr algn="r"/>
                      <a:r>
                        <a:rPr lang="en-US" sz="1800">
                          <a:effectLst/>
                        </a:rPr>
                        <a:t>Stanley Cantrell (cantrell)</a:t>
                      </a:r>
                    </a:p>
                  </a:txBody>
                  <a:tcPr marL="73647" marR="92059" marT="76716" marB="76716" anchor="ctr">
                    <a:lnL>
                      <a:noFill/>
                    </a:lnL>
                    <a:lnR>
                      <a:noFill/>
                    </a:lnR>
                    <a:lnT>
                      <a:noFill/>
                    </a:lnT>
                    <a:lnB>
                      <a:noFill/>
                    </a:lnB>
                    <a:solidFill>
                      <a:srgbClr val="FFFFFF"/>
                    </a:solidFill>
                  </a:tcPr>
                </a:tc>
                <a:tc>
                  <a:txBody>
                    <a:bodyPr/>
                    <a:lstStyle/>
                    <a:p>
                      <a:pPr algn="l"/>
                      <a:r>
                        <a:rPr lang="en-US" sz="1800" dirty="0">
                          <a:effectLst/>
                        </a:rPr>
                        <a:t>C09: Thursday 03:30 pm-05:25 pm</a:t>
                      </a:r>
                      <a:br>
                        <a:rPr lang="en-US" sz="1800" dirty="0">
                          <a:effectLst/>
                        </a:rPr>
                      </a:br>
                      <a:r>
                        <a:rPr lang="en-US" sz="1800" dirty="0">
                          <a:effectLst/>
                        </a:rPr>
                        <a:t>C14: Friday 12:30 pm-02:25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1960512378"/>
                  </a:ext>
                </a:extLst>
              </a:tr>
              <a:tr h="669542">
                <a:tc>
                  <a:txBody>
                    <a:bodyPr/>
                    <a:lstStyle/>
                    <a:p>
                      <a:pPr algn="r"/>
                      <a:r>
                        <a:rPr lang="en-US" sz="1800">
                          <a:effectLst/>
                        </a:rPr>
                        <a:t>Ezekiel Day (eday30)</a:t>
                      </a:r>
                    </a:p>
                  </a:txBody>
                  <a:tcPr marL="73647" marR="92059" marT="76716" marB="76716" anchor="ctr">
                    <a:lnL>
                      <a:noFill/>
                    </a:lnL>
                    <a:lnR>
                      <a:noFill/>
                    </a:lnR>
                    <a:lnT>
                      <a:noFill/>
                    </a:lnT>
                    <a:lnB>
                      <a:noFill/>
                    </a:lnB>
                    <a:solidFill>
                      <a:srgbClr val="FFFFFF"/>
                    </a:solidFill>
                  </a:tcPr>
                </a:tc>
                <a:tc>
                  <a:txBody>
                    <a:bodyPr/>
                    <a:lstStyle/>
                    <a:p>
                      <a:pPr algn="l"/>
                      <a:r>
                        <a:rPr lang="en-US" sz="1800">
                          <a:effectLst/>
                        </a:rPr>
                        <a:t>C04: Wednesday 05:00 pm-06:55 pm</a:t>
                      </a:r>
                      <a:br>
                        <a:rPr lang="en-US" sz="1800">
                          <a:effectLst/>
                        </a:rPr>
                      </a:br>
                      <a:r>
                        <a:rPr lang="en-US" sz="1800">
                          <a:effectLst/>
                        </a:rPr>
                        <a:t>C08: Friday 12:30 pm-02:25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1776399118"/>
                  </a:ext>
                </a:extLst>
              </a:tr>
              <a:tr h="669542">
                <a:tc>
                  <a:txBody>
                    <a:bodyPr/>
                    <a:lstStyle/>
                    <a:p>
                      <a:pPr algn="r"/>
                      <a:r>
                        <a:rPr lang="en-US" sz="1800" dirty="0" err="1">
                          <a:effectLst/>
                        </a:rPr>
                        <a:t>Sanghavi</a:t>
                      </a:r>
                      <a:r>
                        <a:rPr lang="en-US" sz="1800" dirty="0">
                          <a:effectLst/>
                        </a:rPr>
                        <a:t> </a:t>
                      </a:r>
                      <a:r>
                        <a:rPr lang="en-US" sz="1800" dirty="0" err="1">
                          <a:effectLst/>
                        </a:rPr>
                        <a:t>Gaddam</a:t>
                      </a:r>
                      <a:r>
                        <a:rPr lang="en-US" sz="1800" dirty="0">
                          <a:effectLst/>
                        </a:rPr>
                        <a:t> (</a:t>
                      </a:r>
                      <a:r>
                        <a:rPr lang="en-US" sz="1800" dirty="0" err="1">
                          <a:effectLst/>
                        </a:rPr>
                        <a:t>sanghavig</a:t>
                      </a:r>
                      <a:r>
                        <a:rPr lang="en-US" sz="1800" dirty="0">
                          <a:effectLst/>
                        </a:rPr>
                        <a:t>)</a:t>
                      </a:r>
                    </a:p>
                  </a:txBody>
                  <a:tcPr marL="73647" marR="92059" marT="76716" marB="76716" anchor="ctr">
                    <a:lnL>
                      <a:noFill/>
                    </a:lnL>
                    <a:lnR>
                      <a:noFill/>
                    </a:lnR>
                    <a:lnT>
                      <a:noFill/>
                    </a:lnT>
                    <a:lnB>
                      <a:noFill/>
                    </a:lnB>
                    <a:solidFill>
                      <a:srgbClr val="FFFFFF"/>
                    </a:solidFill>
                  </a:tcPr>
                </a:tc>
                <a:tc>
                  <a:txBody>
                    <a:bodyPr/>
                    <a:lstStyle/>
                    <a:p>
                      <a:pPr algn="l"/>
                      <a:r>
                        <a:rPr lang="en-US" sz="1800">
                          <a:effectLst/>
                        </a:rPr>
                        <a:t>C03: Wednesday 05:00 pm-06:55 pm</a:t>
                      </a:r>
                      <a:br>
                        <a:rPr lang="en-US" sz="1800">
                          <a:effectLst/>
                        </a:rPr>
                      </a:br>
                      <a:r>
                        <a:rPr lang="en-US" sz="1800">
                          <a:effectLst/>
                        </a:rPr>
                        <a:t>C05: Thursday 05:00 pm-06:55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260962136"/>
                  </a:ext>
                </a:extLst>
              </a:tr>
              <a:tr h="407932">
                <a:tc>
                  <a:txBody>
                    <a:bodyPr/>
                    <a:lstStyle/>
                    <a:p>
                      <a:pPr algn="r"/>
                      <a:r>
                        <a:rPr lang="en-US" sz="1800">
                          <a:effectLst/>
                        </a:rPr>
                        <a:t>Arvin Goyal (agoyal301)</a:t>
                      </a:r>
                    </a:p>
                  </a:txBody>
                  <a:tcPr marL="73647" marR="92059" marT="76716" marB="76716" anchor="ctr">
                    <a:lnL>
                      <a:noFill/>
                    </a:lnL>
                    <a:lnR>
                      <a:noFill/>
                    </a:lnR>
                    <a:lnT>
                      <a:noFill/>
                    </a:lnT>
                    <a:lnB>
                      <a:noFill/>
                    </a:lnB>
                    <a:solidFill>
                      <a:srgbClr val="FFFFFF"/>
                    </a:solidFill>
                  </a:tcPr>
                </a:tc>
                <a:tc>
                  <a:txBody>
                    <a:bodyPr/>
                    <a:lstStyle/>
                    <a:p>
                      <a:pPr algn="l"/>
                      <a:r>
                        <a:rPr lang="en-US" sz="1800" dirty="0">
                          <a:effectLst/>
                        </a:rPr>
                        <a:t>C11: Friday 05:00 pm-06:55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812805282"/>
                  </a:ext>
                </a:extLst>
              </a:tr>
              <a:tr h="669542">
                <a:tc>
                  <a:txBody>
                    <a:bodyPr/>
                    <a:lstStyle/>
                    <a:p>
                      <a:pPr algn="r"/>
                      <a:r>
                        <a:rPr lang="en-US" sz="1800">
                          <a:effectLst/>
                        </a:rPr>
                        <a:t>Nate Knauf (nate.knauf)</a:t>
                      </a:r>
                    </a:p>
                  </a:txBody>
                  <a:tcPr marL="73647" marR="92059" marT="76716" marB="76716" anchor="ctr">
                    <a:lnL>
                      <a:noFill/>
                    </a:lnL>
                    <a:lnR>
                      <a:noFill/>
                    </a:lnR>
                    <a:lnT>
                      <a:noFill/>
                    </a:lnT>
                    <a:lnB>
                      <a:noFill/>
                    </a:lnB>
                    <a:solidFill>
                      <a:srgbClr val="FFFFFF"/>
                    </a:solidFill>
                  </a:tcPr>
                </a:tc>
                <a:tc>
                  <a:txBody>
                    <a:bodyPr/>
                    <a:lstStyle/>
                    <a:p>
                      <a:pPr algn="l"/>
                      <a:r>
                        <a:rPr lang="en-US" sz="1800" dirty="0">
                          <a:effectLst/>
                        </a:rPr>
                        <a:t>C02: Friday 12:30 pm-02:25 pm</a:t>
                      </a:r>
                      <a:br>
                        <a:rPr lang="en-US" sz="1800" dirty="0">
                          <a:effectLst/>
                        </a:rPr>
                      </a:br>
                      <a:r>
                        <a:rPr lang="en-US" sz="1800" dirty="0">
                          <a:effectLst/>
                        </a:rPr>
                        <a:t>C10: Friday 03:30 pm-05:25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525523619"/>
                  </a:ext>
                </a:extLst>
              </a:tr>
              <a:tr h="407932">
                <a:tc>
                  <a:txBody>
                    <a:bodyPr/>
                    <a:lstStyle/>
                    <a:p>
                      <a:pPr algn="r"/>
                      <a:r>
                        <a:rPr lang="en-US" sz="1800">
                          <a:effectLst/>
                        </a:rPr>
                        <a:t>Vy Le (vy31)</a:t>
                      </a:r>
                    </a:p>
                  </a:txBody>
                  <a:tcPr marL="73647" marR="92059" marT="76716" marB="76716" anchor="ctr">
                    <a:lnL>
                      <a:noFill/>
                    </a:lnL>
                    <a:lnR>
                      <a:noFill/>
                    </a:lnR>
                    <a:lnT>
                      <a:noFill/>
                    </a:lnT>
                    <a:lnB>
                      <a:noFill/>
                    </a:lnB>
                    <a:solidFill>
                      <a:srgbClr val="FFFFFF"/>
                    </a:solidFill>
                  </a:tcPr>
                </a:tc>
                <a:tc>
                  <a:txBody>
                    <a:bodyPr/>
                    <a:lstStyle/>
                    <a:p>
                      <a:pPr algn="l"/>
                      <a:r>
                        <a:rPr lang="en-US" sz="1800">
                          <a:effectLst/>
                        </a:rPr>
                        <a:t>C13: Friday 03:30 pm-05:25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3767577407"/>
                  </a:ext>
                </a:extLst>
              </a:tr>
              <a:tr h="669542">
                <a:tc>
                  <a:txBody>
                    <a:bodyPr/>
                    <a:lstStyle/>
                    <a:p>
                      <a:pPr algn="r"/>
                      <a:r>
                        <a:rPr lang="en-US" sz="1800">
                          <a:effectLst/>
                        </a:rPr>
                        <a:t>Stephanie Lee (elee463)</a:t>
                      </a:r>
                    </a:p>
                  </a:txBody>
                  <a:tcPr marL="73647" marR="92059" marT="76716" marB="76716" anchor="ctr">
                    <a:lnL>
                      <a:noFill/>
                    </a:lnL>
                    <a:lnR>
                      <a:noFill/>
                    </a:lnR>
                    <a:lnT>
                      <a:noFill/>
                    </a:lnT>
                    <a:lnB>
                      <a:noFill/>
                    </a:lnB>
                    <a:solidFill>
                      <a:srgbClr val="FFFFFF"/>
                    </a:solidFill>
                  </a:tcPr>
                </a:tc>
                <a:tc>
                  <a:txBody>
                    <a:bodyPr/>
                    <a:lstStyle/>
                    <a:p>
                      <a:pPr algn="l"/>
                      <a:r>
                        <a:rPr lang="en-US" sz="1800" dirty="0">
                          <a:effectLst/>
                        </a:rPr>
                        <a:t>C01: Thursday 8:25 am-10:20 am</a:t>
                      </a:r>
                      <a:br>
                        <a:rPr lang="en-US" sz="1800" dirty="0">
                          <a:effectLst/>
                        </a:rPr>
                      </a:br>
                      <a:r>
                        <a:rPr lang="en-US" sz="1800" dirty="0">
                          <a:effectLst/>
                        </a:rPr>
                        <a:t>C06: Wednesday 06:30 pm-08:25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913325001"/>
                  </a:ext>
                </a:extLst>
              </a:tr>
              <a:tr h="669542">
                <a:tc>
                  <a:txBody>
                    <a:bodyPr/>
                    <a:lstStyle/>
                    <a:p>
                      <a:pPr algn="r"/>
                      <a:r>
                        <a:rPr lang="en-US" sz="1800">
                          <a:effectLst/>
                        </a:rPr>
                        <a:t>Kylie McArthur (kmcarthur3)</a:t>
                      </a:r>
                    </a:p>
                  </a:txBody>
                  <a:tcPr marL="73647" marR="92059" marT="76716" marB="76716" anchor="ctr">
                    <a:lnL>
                      <a:noFill/>
                    </a:lnL>
                    <a:lnR>
                      <a:noFill/>
                    </a:lnR>
                    <a:lnT>
                      <a:noFill/>
                    </a:lnT>
                    <a:lnB>
                      <a:noFill/>
                    </a:lnB>
                    <a:solidFill>
                      <a:srgbClr val="FFFFFF"/>
                    </a:solidFill>
                  </a:tcPr>
                </a:tc>
                <a:tc>
                  <a:txBody>
                    <a:bodyPr/>
                    <a:lstStyle/>
                    <a:p>
                      <a:pPr algn="l"/>
                      <a:r>
                        <a:rPr lang="en-US" sz="1800">
                          <a:effectLst/>
                        </a:rPr>
                        <a:t>C07: Thursday 05:00 pm-06:55 pm</a:t>
                      </a:r>
                      <a:br>
                        <a:rPr lang="en-US" sz="1800">
                          <a:effectLst/>
                        </a:rPr>
                      </a:br>
                      <a:r>
                        <a:rPr lang="en-US" sz="1800">
                          <a:effectLst/>
                        </a:rPr>
                        <a:t>C15: Wednesday 06:30 pm-08:25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1268150500"/>
                  </a:ext>
                </a:extLst>
              </a:tr>
              <a:tr h="669542">
                <a:tc>
                  <a:txBody>
                    <a:bodyPr/>
                    <a:lstStyle/>
                    <a:p>
                      <a:pPr algn="r"/>
                      <a:r>
                        <a:rPr lang="en-US" sz="1800" dirty="0">
                          <a:effectLst/>
                        </a:rPr>
                        <a:t>Jas </a:t>
                      </a:r>
                      <a:r>
                        <a:rPr lang="en-US" sz="1800" dirty="0" err="1">
                          <a:effectLst/>
                        </a:rPr>
                        <a:t>Pyneni</a:t>
                      </a:r>
                      <a:r>
                        <a:rPr lang="en-US" sz="1800" dirty="0">
                          <a:effectLst/>
                        </a:rPr>
                        <a:t> (</a:t>
                      </a:r>
                      <a:r>
                        <a:rPr lang="en-US" sz="1800" dirty="0" err="1">
                          <a:effectLst/>
                        </a:rPr>
                        <a:t>jpyneni</a:t>
                      </a:r>
                      <a:r>
                        <a:rPr lang="en-US" sz="1800" dirty="0">
                          <a:effectLst/>
                        </a:rPr>
                        <a:t>)</a:t>
                      </a:r>
                    </a:p>
                    <a:p>
                      <a:pPr algn="r"/>
                      <a:r>
                        <a:rPr lang="en-US" sz="1800" i="1" dirty="0">
                          <a:solidFill>
                            <a:srgbClr val="FF0000"/>
                          </a:solidFill>
                          <a:effectLst/>
                        </a:rPr>
                        <a:t>HEAD TA</a:t>
                      </a:r>
                    </a:p>
                  </a:txBody>
                  <a:tcPr marL="73647" marR="92059" marT="76716" marB="76716" anchor="ctr">
                    <a:lnL>
                      <a:noFill/>
                    </a:lnL>
                    <a:lnR>
                      <a:noFill/>
                    </a:lnR>
                    <a:lnT>
                      <a:noFill/>
                    </a:lnT>
                    <a:lnB>
                      <a:noFill/>
                    </a:lnB>
                    <a:solidFill>
                      <a:srgbClr val="FFFFFF"/>
                    </a:solidFill>
                  </a:tcPr>
                </a:tc>
                <a:tc>
                  <a:txBody>
                    <a:bodyPr/>
                    <a:lstStyle/>
                    <a:p>
                      <a:pPr algn="l"/>
                      <a:r>
                        <a:rPr lang="en-US" sz="1800" dirty="0">
                          <a:effectLst/>
                        </a:rPr>
                        <a:t>C12: Thursday 12:30 pm-02:25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3614081638"/>
                  </a:ext>
                </a:extLst>
              </a:tr>
              <a:tr h="669542">
                <a:tc>
                  <a:txBody>
                    <a:bodyPr/>
                    <a:lstStyle/>
                    <a:p>
                      <a:pPr algn="r"/>
                      <a:r>
                        <a:rPr lang="en-US" sz="1800" dirty="0">
                          <a:effectLst/>
                        </a:rPr>
                        <a:t>Dhruv Samdani (</a:t>
                      </a:r>
                      <a:r>
                        <a:rPr lang="en-US" sz="1800" dirty="0" err="1">
                          <a:effectLst/>
                        </a:rPr>
                        <a:t>dsamdani</a:t>
                      </a:r>
                      <a:r>
                        <a:rPr lang="en-US" sz="1800" dirty="0">
                          <a:effectLst/>
                        </a:rPr>
                        <a:t>)</a:t>
                      </a:r>
                    </a:p>
                  </a:txBody>
                  <a:tcPr marL="73647" marR="92059" marT="76716" marB="76716" anchor="ctr">
                    <a:lnL>
                      <a:noFill/>
                    </a:lnL>
                    <a:lnR>
                      <a:noFill/>
                    </a:lnR>
                    <a:lnT>
                      <a:noFill/>
                    </a:lnT>
                    <a:lnB>
                      <a:noFill/>
                    </a:lnB>
                    <a:solidFill>
                      <a:srgbClr val="FFFFFF"/>
                    </a:solidFill>
                  </a:tcPr>
                </a:tc>
                <a:tc>
                  <a:txBody>
                    <a:bodyPr/>
                    <a:lstStyle/>
                    <a:p>
                      <a:pPr algn="l"/>
                      <a:r>
                        <a:rPr lang="en-US" sz="1800" dirty="0">
                          <a:effectLst/>
                        </a:rPr>
                        <a:t>C16: Friday 03:30 pm-05:25 pm</a:t>
                      </a:r>
                      <a:br>
                        <a:rPr lang="en-US" sz="1800" dirty="0">
                          <a:effectLst/>
                        </a:rPr>
                      </a:br>
                      <a:r>
                        <a:rPr lang="en-US" sz="1800" dirty="0">
                          <a:effectLst/>
                        </a:rPr>
                        <a:t>C17: Thursday 05:00 pm-06:55 pm</a:t>
                      </a:r>
                    </a:p>
                  </a:txBody>
                  <a:tcPr marL="92059" marR="73647" marT="76716" marB="76716" anchor="ctr">
                    <a:lnL>
                      <a:noFill/>
                    </a:lnL>
                    <a:lnR>
                      <a:noFill/>
                    </a:lnR>
                    <a:lnT>
                      <a:noFill/>
                    </a:lnT>
                    <a:lnB>
                      <a:noFill/>
                    </a:lnB>
                    <a:solidFill>
                      <a:srgbClr val="FFFFFF"/>
                    </a:solidFill>
                  </a:tcPr>
                </a:tc>
                <a:extLst>
                  <a:ext uri="{0D108BD9-81ED-4DB2-BD59-A6C34878D82A}">
                    <a16:rowId xmlns:a16="http://schemas.microsoft.com/office/drawing/2014/main" val="2412894626"/>
                  </a:ext>
                </a:extLst>
              </a:tr>
            </a:tbl>
          </a:graphicData>
        </a:graphic>
      </p:graphicFrame>
      <p:sp>
        <p:nvSpPr>
          <p:cNvPr id="2" name="Title 1">
            <a:extLst>
              <a:ext uri="{FF2B5EF4-FFF2-40B4-BE49-F238E27FC236}">
                <a16:creationId xmlns:a16="http://schemas.microsoft.com/office/drawing/2014/main" id="{97C23187-FC7B-9245-84C4-B17921880AED}"/>
              </a:ext>
            </a:extLst>
          </p:cNvPr>
          <p:cNvSpPr>
            <a:spLocks noGrp="1"/>
          </p:cNvSpPr>
          <p:nvPr>
            <p:ph type="title"/>
          </p:nvPr>
        </p:nvSpPr>
        <p:spPr>
          <a:xfrm rot="16200000">
            <a:off x="-4002674" y="613144"/>
            <a:ext cx="8578216" cy="646331"/>
          </a:xfrm>
        </p:spPr>
        <p:txBody>
          <a:bodyPr/>
          <a:lstStyle/>
          <a:p>
            <a:r>
              <a:rPr lang="en-US" dirty="0">
                <a:solidFill>
                  <a:schemeClr val="tx1"/>
                </a:solidFill>
              </a:rPr>
              <a:t>Who are your TAs?</a:t>
            </a:r>
          </a:p>
        </p:txBody>
      </p:sp>
    </p:spTree>
    <p:extLst>
      <p:ext uri="{BB962C8B-B14F-4D97-AF65-F5344CB8AC3E}">
        <p14:creationId xmlns:p14="http://schemas.microsoft.com/office/powerpoint/2010/main" val="395657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279E-D170-B44B-B2D0-E12BE0B32B62}"/>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482054DE-06FC-6C43-A88E-6928D04C4361}"/>
              </a:ext>
            </a:extLst>
          </p:cNvPr>
          <p:cNvSpPr>
            <a:spLocks noGrp="1"/>
          </p:cNvSpPr>
          <p:nvPr>
            <p:ph type="body" sz="half" idx="2"/>
          </p:nvPr>
        </p:nvSpPr>
        <p:spPr>
          <a:xfrm>
            <a:off x="866216" y="3543300"/>
            <a:ext cx="7668184" cy="2476500"/>
          </a:xfrm>
        </p:spPr>
        <p:txBody>
          <a:bodyPr>
            <a:normAutofit/>
          </a:bodyPr>
          <a:lstStyle/>
          <a:p>
            <a:r>
              <a:rPr lang="en-US" sz="3200" dirty="0"/>
              <a:t>Reminder: Sections meet starting TODAY!</a:t>
            </a:r>
          </a:p>
        </p:txBody>
      </p:sp>
    </p:spTree>
    <p:extLst>
      <p:ext uri="{BB962C8B-B14F-4D97-AF65-F5344CB8AC3E}">
        <p14:creationId xmlns:p14="http://schemas.microsoft.com/office/powerpoint/2010/main" val="412491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22329" y="4834595"/>
            <a:ext cx="412115" cy="574040"/>
          </a:xfrm>
          <a:prstGeom prst="rect">
            <a:avLst/>
          </a:prstGeom>
        </p:spPr>
        <p:txBody>
          <a:bodyPr vert="horz" wrap="square" lIns="0" tIns="12700" rIns="0" bIns="0" rtlCol="0">
            <a:spAutoFit/>
          </a:bodyPr>
          <a:lstStyle/>
          <a:p>
            <a:pPr>
              <a:lnSpc>
                <a:spcPct val="100000"/>
              </a:lnSpc>
              <a:spcBef>
                <a:spcPts val="100"/>
              </a:spcBef>
            </a:pPr>
            <a:r>
              <a:rPr sz="3600" dirty="0">
                <a:solidFill>
                  <a:srgbClr val="FFFFFF"/>
                </a:solidFill>
                <a:latin typeface="Wingdings"/>
                <a:cs typeface="Wingdings"/>
              </a:rPr>
              <a:t>ì</a:t>
            </a:r>
            <a:endParaRPr sz="3600">
              <a:latin typeface="Wingdings"/>
              <a:cs typeface="Wingdings"/>
            </a:endParaRPr>
          </a:p>
        </p:txBody>
      </p:sp>
      <p:sp>
        <p:nvSpPr>
          <p:cNvPr id="3" name="object 3"/>
          <p:cNvSpPr txBox="1"/>
          <p:nvPr/>
        </p:nvSpPr>
        <p:spPr>
          <a:xfrm>
            <a:off x="521207" y="5167185"/>
            <a:ext cx="8013193" cy="659155"/>
          </a:xfrm>
          <a:prstGeom prst="rect">
            <a:avLst/>
          </a:prstGeom>
        </p:spPr>
        <p:txBody>
          <a:bodyPr vert="horz" wrap="square" lIns="0" tIns="12700" rIns="0" bIns="0" rtlCol="0">
            <a:spAutoFit/>
          </a:bodyPr>
          <a:lstStyle/>
          <a:p>
            <a:pPr>
              <a:lnSpc>
                <a:spcPct val="100000"/>
              </a:lnSpc>
              <a:spcBef>
                <a:spcPts val="100"/>
              </a:spcBef>
            </a:pPr>
            <a:r>
              <a:rPr lang="en-US" sz="4200" spc="-5" dirty="0">
                <a:latin typeface="Corbel"/>
                <a:cs typeface="Corbel"/>
              </a:rPr>
              <a:t>TA Introduction: Who are your TAs?</a:t>
            </a:r>
            <a:endParaRPr sz="4200" dirty="0">
              <a:latin typeface="Corbel"/>
              <a:cs typeface="Corbel"/>
            </a:endParaRPr>
          </a:p>
        </p:txBody>
      </p:sp>
      <p:sp>
        <p:nvSpPr>
          <p:cNvPr id="4" name="object 4"/>
          <p:cNvSpPr txBox="1"/>
          <p:nvPr/>
        </p:nvSpPr>
        <p:spPr>
          <a:xfrm>
            <a:off x="407893" y="838200"/>
            <a:ext cx="6588125" cy="1495281"/>
          </a:xfrm>
          <a:prstGeom prst="rect">
            <a:avLst/>
          </a:prstGeom>
        </p:spPr>
        <p:txBody>
          <a:bodyPr vert="horz" wrap="square" lIns="0" tIns="33020" rIns="0" bIns="0" rtlCol="0">
            <a:spAutoFit/>
          </a:bodyPr>
          <a:lstStyle/>
          <a:p>
            <a:pPr marL="12700" marR="5080">
              <a:lnSpc>
                <a:spcPts val="3800"/>
              </a:lnSpc>
              <a:spcBef>
                <a:spcPts val="260"/>
              </a:spcBef>
            </a:pPr>
            <a:r>
              <a:rPr lang="en-US" sz="3200" spc="-5" dirty="0">
                <a:latin typeface="Corbel"/>
                <a:cs typeface="Corbel"/>
              </a:rPr>
              <a:t>Background + o</a:t>
            </a:r>
            <a:r>
              <a:rPr sz="3200" spc="-5" dirty="0">
                <a:latin typeface="Corbel"/>
                <a:cs typeface="Corbel"/>
              </a:rPr>
              <a:t>ne topic or issue about  computing and society that interests or  concerns you, and</a:t>
            </a:r>
            <a:r>
              <a:rPr sz="3200" dirty="0">
                <a:latin typeface="Corbel"/>
                <a:cs typeface="Corbel"/>
              </a:rPr>
              <a:t> </a:t>
            </a:r>
            <a:r>
              <a:rPr sz="3200" spc="-5" dirty="0">
                <a:latin typeface="Corbel"/>
                <a:cs typeface="Corbel"/>
              </a:rPr>
              <a:t>why</a:t>
            </a:r>
            <a:endParaRPr sz="3200" dirty="0">
              <a:latin typeface="Corbel"/>
              <a:cs typeface="Corbel"/>
            </a:endParaRPr>
          </a:p>
        </p:txBody>
      </p:sp>
      <p:sp>
        <p:nvSpPr>
          <p:cNvPr id="5" name="Footer Placeholder 4">
            <a:extLst>
              <a:ext uri="{FF2B5EF4-FFF2-40B4-BE49-F238E27FC236}">
                <a16:creationId xmlns:a16="http://schemas.microsoft.com/office/drawing/2014/main" id="{C8B9FF8C-0D00-744B-85CE-681C097517CA}"/>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3418211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2B2A-C3EA-AF47-BD7C-83DFB205C682}"/>
              </a:ext>
            </a:extLst>
          </p:cNvPr>
          <p:cNvSpPr>
            <a:spLocks noGrp="1"/>
          </p:cNvSpPr>
          <p:nvPr>
            <p:ph type="title"/>
          </p:nvPr>
        </p:nvSpPr>
        <p:spPr>
          <a:xfrm>
            <a:off x="2044824" y="1638061"/>
            <a:ext cx="5054352" cy="1790939"/>
          </a:xfrm>
        </p:spPr>
        <p:txBody>
          <a:bodyPr vert="horz" lIns="91440" tIns="45720" rIns="91440" bIns="45720" rtlCol="0" anchor="b">
            <a:normAutofit/>
          </a:bodyPr>
          <a:lstStyle/>
          <a:p>
            <a:pPr algn="ctr" rtl="0">
              <a:lnSpc>
                <a:spcPct val="90000"/>
              </a:lnSpc>
              <a:spcBef>
                <a:spcPct val="0"/>
              </a:spcBef>
            </a:pPr>
            <a:r>
              <a:rPr lang="en-US" sz="3800" kern="1200" dirty="0">
                <a:latin typeface="+mj-lt"/>
                <a:ea typeface="+mj-ea"/>
                <a:cs typeface="+mj-cs"/>
              </a:rPr>
              <a:t>By the end of this course, I hope to have learned…?</a:t>
            </a:r>
          </a:p>
        </p:txBody>
      </p:sp>
      <p:sp>
        <p:nvSpPr>
          <p:cNvPr id="3" name="Text Placeholder 2">
            <a:extLst>
              <a:ext uri="{FF2B5EF4-FFF2-40B4-BE49-F238E27FC236}">
                <a16:creationId xmlns:a16="http://schemas.microsoft.com/office/drawing/2014/main" id="{1E2894A6-1B49-6143-BF77-55AB6BDFAB63}"/>
              </a:ext>
            </a:extLst>
          </p:cNvPr>
          <p:cNvSpPr>
            <a:spLocks noGrp="1"/>
          </p:cNvSpPr>
          <p:nvPr>
            <p:ph idx="1"/>
          </p:nvPr>
        </p:nvSpPr>
        <p:spPr>
          <a:xfrm>
            <a:off x="2047170" y="4007642"/>
            <a:ext cx="5055514" cy="1021558"/>
          </a:xfrm>
        </p:spPr>
        <p:txBody>
          <a:bodyPr vert="horz" lIns="91440" tIns="45720" rIns="91440" bIns="45720" rtlCol="0">
            <a:noAutofit/>
          </a:bodyPr>
          <a:lstStyle/>
          <a:p>
            <a:pPr algn="ctr" rtl="0">
              <a:lnSpc>
                <a:spcPct val="90000"/>
              </a:lnSpc>
              <a:spcBef>
                <a:spcPts val="1000"/>
              </a:spcBef>
            </a:pPr>
            <a:r>
              <a:rPr lang="en-US" sz="2000" kern="1200" dirty="0">
                <a:latin typeface="+mn-lt"/>
                <a:ea typeface="+mn-ea"/>
                <a:cs typeface="+mn-cs"/>
              </a:rPr>
              <a:t>Take 2 minutes to </a:t>
            </a:r>
            <a:r>
              <a:rPr lang="en-US" sz="2000" b="1" kern="1200" dirty="0">
                <a:latin typeface="+mn-lt"/>
                <a:ea typeface="+mn-ea"/>
                <a:cs typeface="+mn-cs"/>
              </a:rPr>
              <a:t>write out in chat what you hope to learn from this course</a:t>
            </a:r>
            <a:r>
              <a:rPr lang="en-US" sz="2000" kern="1200" dirty="0">
                <a:latin typeface="+mn-lt"/>
                <a:ea typeface="+mn-ea"/>
                <a:cs typeface="+mn-cs"/>
              </a:rPr>
              <a:t>. In the meanwhile, let’s hear from our TAs!</a:t>
            </a:r>
          </a:p>
        </p:txBody>
      </p:sp>
      <p:sp>
        <p:nvSpPr>
          <p:cNvPr id="4" name="Footer Placeholder 3">
            <a:extLst>
              <a:ext uri="{FF2B5EF4-FFF2-40B4-BE49-F238E27FC236}">
                <a16:creationId xmlns:a16="http://schemas.microsoft.com/office/drawing/2014/main" id="{4BCC5C39-8CE6-6A42-8290-95E8B71F98D4}"/>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3721218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B1386-0466-D54E-8A3F-DF3840B7CB52}"/>
              </a:ext>
            </a:extLst>
          </p:cNvPr>
          <p:cNvSpPr>
            <a:spLocks noGrp="1"/>
          </p:cNvSpPr>
          <p:nvPr>
            <p:ph type="title"/>
          </p:nvPr>
        </p:nvSpPr>
        <p:spPr>
          <a:xfrm>
            <a:off x="480059" y="2023236"/>
            <a:ext cx="3634741" cy="2820908"/>
          </a:xfrm>
        </p:spPr>
        <p:txBody>
          <a:bodyPr>
            <a:normAutofit/>
          </a:bodyPr>
          <a:lstStyle/>
          <a:p>
            <a:pPr algn="r"/>
            <a:r>
              <a:rPr lang="en-US" sz="5400" dirty="0"/>
              <a:t>Course Objectives</a:t>
            </a:r>
          </a:p>
        </p:txBody>
      </p:sp>
      <p:graphicFrame>
        <p:nvGraphicFramePr>
          <p:cNvPr id="21" name="Text Placeholder 2">
            <a:extLst>
              <a:ext uri="{FF2B5EF4-FFF2-40B4-BE49-F238E27FC236}">
                <a16:creationId xmlns:a16="http://schemas.microsoft.com/office/drawing/2014/main" id="{8383F18F-1EB2-4F83-9D60-BA6D8B08F905}"/>
              </a:ext>
            </a:extLst>
          </p:cNvPr>
          <p:cNvGraphicFramePr/>
          <p:nvPr>
            <p:extLst>
              <p:ext uri="{D42A27DB-BD31-4B8C-83A1-F6EECF244321}">
                <p14:modId xmlns:p14="http://schemas.microsoft.com/office/powerpoint/2010/main" val="1003376922"/>
              </p:ext>
            </p:extLst>
          </p:nvPr>
        </p:nvGraphicFramePr>
        <p:xfrm>
          <a:off x="4568428" y="955653"/>
          <a:ext cx="3836618" cy="494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10748AA3-D4E3-0C4D-A2F7-94777C301F16}"/>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152425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6209-54DF-B143-B184-E18F14CE697C}"/>
              </a:ext>
            </a:extLst>
          </p:cNvPr>
          <p:cNvSpPr>
            <a:spLocks noGrp="1"/>
          </p:cNvSpPr>
          <p:nvPr>
            <p:ph type="title"/>
          </p:nvPr>
        </p:nvSpPr>
        <p:spPr>
          <a:xfrm>
            <a:off x="282891" y="455773"/>
            <a:ext cx="8578216" cy="1144427"/>
          </a:xfrm>
          <a:noFill/>
        </p:spPr>
        <p:txBody>
          <a:bodyPr/>
          <a:lstStyle/>
          <a:p>
            <a:r>
              <a:rPr lang="en-US" dirty="0"/>
              <a:t>By the end of this course…</a:t>
            </a:r>
          </a:p>
        </p:txBody>
      </p:sp>
      <p:sp>
        <p:nvSpPr>
          <p:cNvPr id="3" name="Content Placeholder 2">
            <a:extLst>
              <a:ext uri="{FF2B5EF4-FFF2-40B4-BE49-F238E27FC236}">
                <a16:creationId xmlns:a16="http://schemas.microsoft.com/office/drawing/2014/main" id="{24B564C7-B9CF-5645-B1DB-E3EEA459EFE3}"/>
              </a:ext>
            </a:extLst>
          </p:cNvPr>
          <p:cNvSpPr>
            <a:spLocks noGrp="1"/>
          </p:cNvSpPr>
          <p:nvPr>
            <p:ph idx="1"/>
          </p:nvPr>
        </p:nvSpPr>
        <p:spPr>
          <a:xfrm>
            <a:off x="521007" y="2166621"/>
            <a:ext cx="8101985" cy="3323987"/>
          </a:xfrm>
        </p:spPr>
        <p:txBody>
          <a:bodyPr/>
          <a:lstStyle/>
          <a:p>
            <a:pPr marL="342900" indent="-342900">
              <a:buFont typeface="Arial" panose="020B0604020202020204" pitchFamily="34" charset="0"/>
              <a:buChar char="•"/>
            </a:pPr>
            <a:r>
              <a:rPr lang="en-US" dirty="0"/>
              <a:t>How do we protect people’s privacy in face of economic incentives to collect, process and analyze people’s personal data?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do we empower marginalized communities instead of exploiting them with technology?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do we continue to trust media in the face of algorithmically created and distributed disinformation?</a:t>
            </a:r>
          </a:p>
        </p:txBody>
      </p:sp>
      <p:sp>
        <p:nvSpPr>
          <p:cNvPr id="4" name="Footer Placeholder 3">
            <a:extLst>
              <a:ext uri="{FF2B5EF4-FFF2-40B4-BE49-F238E27FC236}">
                <a16:creationId xmlns:a16="http://schemas.microsoft.com/office/drawing/2014/main" id="{25078BC8-283F-924A-AC2A-BDE230738BB6}"/>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144470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228D-90EA-E74F-B1C1-4F6A7A1705A7}"/>
              </a:ext>
            </a:extLst>
          </p:cNvPr>
          <p:cNvSpPr>
            <a:spLocks noGrp="1"/>
          </p:cNvSpPr>
          <p:nvPr>
            <p:ph type="title"/>
          </p:nvPr>
        </p:nvSpPr>
        <p:spPr>
          <a:xfrm>
            <a:off x="282891" y="455773"/>
            <a:ext cx="8578216" cy="1144427"/>
          </a:xfrm>
          <a:noFill/>
        </p:spPr>
        <p:txBody>
          <a:bodyPr/>
          <a:lstStyle/>
          <a:p>
            <a:r>
              <a:rPr lang="en-US" dirty="0"/>
              <a:t>By the end of this course…</a:t>
            </a:r>
          </a:p>
        </p:txBody>
      </p:sp>
      <p:sp>
        <p:nvSpPr>
          <p:cNvPr id="3" name="Content Placeholder 2">
            <a:extLst>
              <a:ext uri="{FF2B5EF4-FFF2-40B4-BE49-F238E27FC236}">
                <a16:creationId xmlns:a16="http://schemas.microsoft.com/office/drawing/2014/main" id="{3B85E114-041F-F749-A655-95C145E0F9ED}"/>
              </a:ext>
            </a:extLst>
          </p:cNvPr>
          <p:cNvSpPr>
            <a:spLocks noGrp="1"/>
          </p:cNvSpPr>
          <p:nvPr>
            <p:ph idx="1"/>
          </p:nvPr>
        </p:nvSpPr>
        <p:spPr>
          <a:xfrm>
            <a:off x="280035" y="2133600"/>
            <a:ext cx="8578216" cy="4518991"/>
          </a:xfrm>
        </p:spPr>
        <p:txBody>
          <a:bodyPr>
            <a:normAutofit/>
          </a:bodyPr>
          <a:lstStyle/>
          <a:p>
            <a:pPr marL="342900" indent="-342900">
              <a:buFont typeface="Arial" panose="020B0604020202020204" pitchFamily="34" charset="0"/>
              <a:buChar char="•"/>
            </a:pPr>
            <a:r>
              <a:rPr lang="en-US" dirty="0"/>
              <a:t>How is a product/project achieving ethical accountability?</a:t>
            </a:r>
          </a:p>
          <a:p>
            <a:pPr marL="342900" indent="-342900">
              <a:buFont typeface="Arial" panose="020B0604020202020204" pitchFamily="34" charset="0"/>
              <a:buChar char="•"/>
            </a:pPr>
            <a:r>
              <a:rPr lang="en-US" dirty="0"/>
              <a:t>How might individuals’ privacy and anonymity be impinged via aggregation and linking of data a product might need?</a:t>
            </a:r>
          </a:p>
          <a:p>
            <a:pPr marL="342900" indent="-342900">
              <a:buFont typeface="Arial" panose="020B0604020202020204" pitchFamily="34" charset="0"/>
              <a:buChar char="•"/>
            </a:pPr>
            <a:r>
              <a:rPr lang="en-US" dirty="0"/>
              <a:t>How do we know that the data is ethically available for its intended use?</a:t>
            </a:r>
          </a:p>
          <a:p>
            <a:pPr marL="342900" indent="-342900">
              <a:buFont typeface="Arial" panose="020B0604020202020204" pitchFamily="34" charset="0"/>
              <a:buChar char="•"/>
            </a:pPr>
            <a:r>
              <a:rPr lang="en-US" dirty="0"/>
              <a:t>How do we know that the data is valid for its intended use?</a:t>
            </a:r>
          </a:p>
          <a:p>
            <a:pPr marL="342900" indent="-342900">
              <a:buFont typeface="Arial" panose="020B0604020202020204" pitchFamily="34" charset="0"/>
              <a:buChar char="•"/>
            </a:pPr>
            <a:r>
              <a:rPr lang="en-US" dirty="0"/>
              <a:t>How transparent does the machine learning model need to be and how is that transparency achieved?</a:t>
            </a:r>
          </a:p>
          <a:p>
            <a:pPr marL="342900" indent="-342900">
              <a:buFont typeface="Arial" panose="020B0604020202020204" pitchFamily="34" charset="0"/>
              <a:buChar char="•"/>
            </a:pPr>
            <a:r>
              <a:rPr lang="en-US" dirty="0"/>
              <a:t>What are likely misinterpretations of the results and what can be done to prevent those misinterpretations?</a:t>
            </a:r>
          </a:p>
        </p:txBody>
      </p:sp>
      <p:sp>
        <p:nvSpPr>
          <p:cNvPr id="4" name="Footer Placeholder 3">
            <a:extLst>
              <a:ext uri="{FF2B5EF4-FFF2-40B4-BE49-F238E27FC236}">
                <a16:creationId xmlns:a16="http://schemas.microsoft.com/office/drawing/2014/main" id="{0E4F3B7A-B8CD-B64C-B6AF-12F54888A9B6}"/>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117098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22011" y="70003"/>
            <a:ext cx="6856260" cy="1454051"/>
          </a:xfrm>
          <a:prstGeom prst="rect">
            <a:avLst/>
          </a:prstGeom>
        </p:spPr>
        <p:txBody>
          <a:bodyPr vert="horz" lIns="91440" tIns="45720" rIns="91440" bIns="45720" rtlCol="0" anchor="ctr">
            <a:normAutofit/>
          </a:bodyPr>
          <a:lstStyle/>
          <a:p>
            <a:pPr marR="80645" algn="l" rtl="0">
              <a:lnSpc>
                <a:spcPct val="90000"/>
              </a:lnSpc>
              <a:spcBef>
                <a:spcPct val="0"/>
              </a:spcBef>
            </a:pPr>
            <a:r>
              <a:rPr lang="en-US" sz="4400" kern="1200" spc="-5" dirty="0">
                <a:solidFill>
                  <a:srgbClr val="000000"/>
                </a:solidFill>
                <a:latin typeface="+mj-lt"/>
                <a:ea typeface="+mj-ea"/>
                <a:cs typeface="+mj-cs"/>
              </a:rPr>
              <a:t>Differences of Opinion</a:t>
            </a:r>
            <a:endParaRPr lang="en-US" sz="4400" kern="1200" dirty="0">
              <a:solidFill>
                <a:srgbClr val="000000"/>
              </a:solidFill>
              <a:latin typeface="+mj-lt"/>
              <a:ea typeface="+mj-ea"/>
              <a:cs typeface="+mj-cs"/>
            </a:endParaRPr>
          </a:p>
        </p:txBody>
      </p:sp>
      <p:pic>
        <p:nvPicPr>
          <p:cNvPr id="7" name="Graphic 6" descr="Head with Gears">
            <a:extLst>
              <a:ext uri="{FF2B5EF4-FFF2-40B4-BE49-F238E27FC236}">
                <a16:creationId xmlns:a16="http://schemas.microsoft.com/office/drawing/2014/main" id="{95128213-ED2F-4AF4-B96D-ED2520BC95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011" y="2065912"/>
            <a:ext cx="2746374" cy="2746374"/>
          </a:xfrm>
          <a:prstGeom prst="rect">
            <a:avLst/>
          </a:prstGeom>
        </p:spPr>
      </p:pic>
      <p:sp>
        <p:nvSpPr>
          <p:cNvPr id="3" name="object 3"/>
          <p:cNvSpPr txBox="1"/>
          <p:nvPr/>
        </p:nvSpPr>
        <p:spPr>
          <a:xfrm>
            <a:off x="2698032" y="950502"/>
            <a:ext cx="6146718" cy="5375171"/>
          </a:xfrm>
          <a:prstGeom prst="rect">
            <a:avLst/>
          </a:prstGeom>
        </p:spPr>
        <p:txBody>
          <a:bodyPr vert="horz" lIns="91440" tIns="45720" rIns="91440" bIns="45720" rtlCol="0" anchor="ctr">
            <a:noAutofit/>
          </a:bodyPr>
          <a:lstStyle/>
          <a:p>
            <a:pPr marL="355600" indent="-228600">
              <a:lnSpc>
                <a:spcPct val="90000"/>
              </a:lnSpc>
              <a:spcBef>
                <a:spcPts val="665"/>
              </a:spcBef>
              <a:buFont typeface="Arial" panose="020B0604020202020204" pitchFamily="34" charset="0"/>
              <a:buChar char="•"/>
              <a:tabLst>
                <a:tab pos="466090" algn="l"/>
              </a:tabLst>
            </a:pPr>
            <a:r>
              <a:rPr lang="en-US" sz="2400" dirty="0">
                <a:solidFill>
                  <a:srgbClr val="000000"/>
                </a:solidFill>
              </a:rPr>
              <a:t>We each represent different views, and bring with us different perspectives</a:t>
            </a:r>
          </a:p>
          <a:p>
            <a:pPr marL="355600" indent="-228600">
              <a:lnSpc>
                <a:spcPct val="90000"/>
              </a:lnSpc>
              <a:spcBef>
                <a:spcPts val="665"/>
              </a:spcBef>
              <a:buFont typeface="Arial" panose="020B0604020202020204" pitchFamily="34" charset="0"/>
              <a:buChar char="•"/>
              <a:tabLst>
                <a:tab pos="466090" algn="l"/>
              </a:tabLst>
            </a:pPr>
            <a:r>
              <a:rPr lang="en-US" sz="2400" dirty="0">
                <a:solidFill>
                  <a:srgbClr val="000000"/>
                </a:solidFill>
              </a:rPr>
              <a:t>It’s always OK to challenge someone’s views</a:t>
            </a:r>
          </a:p>
          <a:p>
            <a:pPr marL="812800" lvl="1" indent="-228600">
              <a:lnSpc>
                <a:spcPct val="90000"/>
              </a:lnSpc>
              <a:spcBef>
                <a:spcPts val="665"/>
              </a:spcBef>
              <a:buFont typeface="Arial" panose="020B0604020202020204" pitchFamily="34" charset="0"/>
              <a:buChar char="•"/>
              <a:tabLst>
                <a:tab pos="466090" algn="l"/>
              </a:tabLst>
            </a:pPr>
            <a:r>
              <a:rPr lang="en-US" sz="2400" dirty="0">
                <a:solidFill>
                  <a:srgbClr val="000000"/>
                </a:solidFill>
              </a:rPr>
              <a:t>Must be able to explain why you believe what you believe</a:t>
            </a:r>
          </a:p>
          <a:p>
            <a:pPr marL="812800" lvl="1" indent="-228600">
              <a:lnSpc>
                <a:spcPct val="90000"/>
              </a:lnSpc>
              <a:spcBef>
                <a:spcPts val="665"/>
              </a:spcBef>
              <a:buFont typeface="Arial" panose="020B0604020202020204" pitchFamily="34" charset="0"/>
              <a:buChar char="•"/>
              <a:tabLst>
                <a:tab pos="466090" algn="l"/>
              </a:tabLst>
            </a:pPr>
            <a:r>
              <a:rPr lang="en-US" sz="2400" dirty="0">
                <a:solidFill>
                  <a:srgbClr val="000000"/>
                </a:solidFill>
              </a:rPr>
              <a:t>Acceptable to say: “I don’t know. I need to think about it more.”</a:t>
            </a:r>
          </a:p>
          <a:p>
            <a:pPr marL="355600" indent="-228600">
              <a:lnSpc>
                <a:spcPct val="90000"/>
              </a:lnSpc>
              <a:spcBef>
                <a:spcPts val="665"/>
              </a:spcBef>
              <a:buFont typeface="Arial" panose="020B0604020202020204" pitchFamily="34" charset="0"/>
              <a:buChar char="•"/>
              <a:tabLst>
                <a:tab pos="466090" algn="l"/>
              </a:tabLst>
            </a:pPr>
            <a:r>
              <a:rPr lang="en-US" sz="2400" dirty="0">
                <a:solidFill>
                  <a:srgbClr val="000000"/>
                </a:solidFill>
              </a:rPr>
              <a:t>Always be respectful</a:t>
            </a:r>
          </a:p>
          <a:p>
            <a:pPr marL="355600" indent="-228600">
              <a:lnSpc>
                <a:spcPct val="90000"/>
              </a:lnSpc>
              <a:spcBef>
                <a:spcPts val="665"/>
              </a:spcBef>
              <a:buFont typeface="Arial" panose="020B0604020202020204" pitchFamily="34" charset="0"/>
              <a:buChar char="•"/>
              <a:tabLst>
                <a:tab pos="466090" algn="l"/>
              </a:tabLst>
            </a:pPr>
            <a:r>
              <a:rPr lang="en-US" sz="2400" dirty="0">
                <a:solidFill>
                  <a:srgbClr val="000000"/>
                </a:solidFill>
              </a:rPr>
              <a:t>Someone with different views is interesting. Try to understand them!</a:t>
            </a:r>
          </a:p>
        </p:txBody>
      </p:sp>
      <p:sp>
        <p:nvSpPr>
          <p:cNvPr id="4" name="Footer Placeholder 3">
            <a:extLst>
              <a:ext uri="{FF2B5EF4-FFF2-40B4-BE49-F238E27FC236}">
                <a16:creationId xmlns:a16="http://schemas.microsoft.com/office/drawing/2014/main" id="{E6584058-FAB0-674F-AA84-AD7D7454757E}"/>
              </a:ext>
            </a:extLst>
          </p:cNvPr>
          <p:cNvSpPr>
            <a:spLocks noGrp="1"/>
          </p:cNvSpPr>
          <p:nvPr>
            <p:ph type="ftr" sz="quarter" idx="11"/>
          </p:nvPr>
        </p:nvSpPr>
        <p:spPr/>
        <p:txBody>
          <a:bodyPr/>
          <a:lstStyle/>
          <a:p>
            <a:r>
              <a:rPr lang="en-US"/>
              <a:t>Copyright 2021 Blair MacIntyre ((CC BY-NC-SA 4.0))</a:t>
            </a:r>
          </a:p>
        </p:txBody>
      </p:sp>
    </p:spTree>
    <p:extLst>
      <p:ext uri="{BB962C8B-B14F-4D97-AF65-F5344CB8AC3E}">
        <p14:creationId xmlns:p14="http://schemas.microsoft.com/office/powerpoint/2010/main" val="2051547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4814</TotalTime>
  <Words>2216</Words>
  <Application>Microsoft Macintosh PowerPoint</Application>
  <PresentationFormat>On-screen Show (4:3)</PresentationFormat>
  <Paragraphs>292</Paragraphs>
  <Slides>30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Comic Sans MS</vt:lpstr>
      <vt:lpstr>Corbel</vt:lpstr>
      <vt:lpstr>Tahoma</vt:lpstr>
      <vt:lpstr>Wingdings</vt:lpstr>
      <vt:lpstr>Office Theme</vt:lpstr>
      <vt:lpstr>CS 4873: Computing, Society &amp;  Professionalism  Blair MacIntyre | Professor | School of Interactive Computing</vt:lpstr>
      <vt:lpstr>Introductions</vt:lpstr>
      <vt:lpstr>Who are your TAs?</vt:lpstr>
      <vt:lpstr>PowerPoint Presentation</vt:lpstr>
      <vt:lpstr>By the end of this course, I hope to have learned…?</vt:lpstr>
      <vt:lpstr>Course Objectives</vt:lpstr>
      <vt:lpstr>By the end of this course…</vt:lpstr>
      <vt:lpstr>By the end of this course…</vt:lpstr>
      <vt:lpstr>Differences of Opinion</vt:lpstr>
      <vt:lpstr>Discussion: The Stop Sign</vt:lpstr>
      <vt:lpstr>Logistics</vt:lpstr>
      <vt:lpstr>What does ”remote synchronous” mean?</vt:lpstr>
      <vt:lpstr>Course Structure</vt:lpstr>
      <vt:lpstr>Grading</vt:lpstr>
      <vt:lpstr>Reading commentaries</vt:lpstr>
      <vt:lpstr>Required text</vt:lpstr>
      <vt:lpstr>PowerPoint Presentation</vt:lpstr>
      <vt:lpstr>Diﬀerence between legal and ethical</vt:lpstr>
      <vt:lpstr>PowerPoint Presentation</vt:lpstr>
      <vt:lpstr>Diﬀerence between legal and ethical</vt:lpstr>
      <vt:lpstr>PowerPoint Presentation</vt:lpstr>
      <vt:lpstr>Some Examples We May Consider in the Class Going Forward</vt:lpstr>
      <vt:lpstr>PowerPoint Presentation</vt:lpstr>
      <vt:lpstr>PowerPoint Presentation</vt:lpstr>
      <vt:lpstr>PowerPoint Presentation</vt:lpstr>
      <vt:lpstr>PowerPoint Presentation</vt:lpstr>
      <vt:lpstr>Discussion Session This Week</vt:lpstr>
      <vt:lpstr>Reading for Next Week</vt:lpstr>
      <vt:lpstr>First Assignment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4001: Computing, Society &amp;  Professionalism  Sauvik Das| Assistant Professor | School of Interactive Computing</dc:title>
  <cp:lastModifiedBy>Blair MacIntyre</cp:lastModifiedBy>
  <cp:revision>69</cp:revision>
  <dcterms:created xsi:type="dcterms:W3CDTF">2018-01-08T23:17:03Z</dcterms:created>
  <dcterms:modified xsi:type="dcterms:W3CDTF">2021-02-14T22:05:48Z</dcterms:modified>
</cp:coreProperties>
</file>